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ppt/theme/themeOverride7.xml" ContentType="application/vnd.openxmlformats-officedocument.themeOverride+xml"/>
  <Override PartName="/ppt/notesSlides/notesSlide8.xml" ContentType="application/vnd.openxmlformats-officedocument.presentationml.notesSlide+xml"/>
  <Override PartName="/ppt/theme/themeOverride8.xml" ContentType="application/vnd.openxmlformats-officedocument.themeOverride+xml"/>
  <Override PartName="/ppt/notesSlides/notesSlide9.xml" ContentType="application/vnd.openxmlformats-officedocument.presentationml.notesSlide+xml"/>
  <Override PartName="/ppt/theme/themeOverride9.xml" ContentType="application/vnd.openxmlformats-officedocument.themeOverride+xml"/>
  <Override PartName="/ppt/notesSlides/notesSlide10.xml" ContentType="application/vnd.openxmlformats-officedocument.presentationml.notesSlide+xml"/>
  <Override PartName="/ppt/theme/themeOverride10.xml" ContentType="application/vnd.openxmlformats-officedocument.themeOverride+xml"/>
  <Override PartName="/ppt/notesSlides/notesSlide11.xml" ContentType="application/vnd.openxmlformats-officedocument.presentationml.notesSl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notesSlides/notesSlide12.xml" ContentType="application/vnd.openxmlformats-officedocument.presentationml.notesSlide+xml"/>
  <Override PartName="/ppt/theme/themeOverride16.xml" ContentType="application/vnd.openxmlformats-officedocument.themeOverride+xml"/>
  <Override PartName="/ppt/notesSlides/notesSlide13.xml" ContentType="application/vnd.openxmlformats-officedocument.presentationml.notesSlide+xml"/>
  <Override PartName="/ppt/theme/themeOverride17.xml" ContentType="application/vnd.openxmlformats-officedocument.themeOverride+xml"/>
  <Override PartName="/ppt/notesSlides/notesSlide14.xml" ContentType="application/vnd.openxmlformats-officedocument.presentationml.notesSl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1"/>
  </p:notesMasterIdLst>
  <p:sldIdLst>
    <p:sldId id="256" r:id="rId2"/>
    <p:sldId id="343" r:id="rId3"/>
    <p:sldId id="336" r:id="rId4"/>
    <p:sldId id="342" r:id="rId5"/>
    <p:sldId id="340" r:id="rId6"/>
    <p:sldId id="341" r:id="rId7"/>
    <p:sldId id="339" r:id="rId8"/>
    <p:sldId id="338" r:id="rId9"/>
    <p:sldId id="324" r:id="rId10"/>
    <p:sldId id="337" r:id="rId11"/>
    <p:sldId id="332" r:id="rId12"/>
    <p:sldId id="331" r:id="rId13"/>
    <p:sldId id="323" r:id="rId14"/>
    <p:sldId id="330" r:id="rId15"/>
    <p:sldId id="329" r:id="rId16"/>
    <p:sldId id="333" r:id="rId17"/>
    <p:sldId id="328" r:id="rId18"/>
    <p:sldId id="334" r:id="rId19"/>
    <p:sldId id="327" r:id="rId20"/>
    <p:sldId id="326" r:id="rId21"/>
    <p:sldId id="335" r:id="rId22"/>
    <p:sldId id="316" r:id="rId23"/>
    <p:sldId id="314" r:id="rId24"/>
    <p:sldId id="315" r:id="rId25"/>
    <p:sldId id="293" r:id="rId26"/>
    <p:sldId id="313" r:id="rId27"/>
    <p:sldId id="291" r:id="rId28"/>
    <p:sldId id="292" r:id="rId29"/>
    <p:sldId id="289" r:id="rId30"/>
    <p:sldId id="290" r:id="rId31"/>
    <p:sldId id="287" r:id="rId32"/>
    <p:sldId id="288" r:id="rId33"/>
    <p:sldId id="285" r:id="rId34"/>
    <p:sldId id="286" r:id="rId35"/>
    <p:sldId id="312" r:id="rId36"/>
    <p:sldId id="284" r:id="rId37"/>
    <p:sldId id="282" r:id="rId38"/>
    <p:sldId id="283" r:id="rId39"/>
    <p:sldId id="281" r:id="rId40"/>
    <p:sldId id="311" r:id="rId41"/>
    <p:sldId id="280" r:id="rId42"/>
    <p:sldId id="310" r:id="rId43"/>
    <p:sldId id="309" r:id="rId44"/>
    <p:sldId id="279" r:id="rId45"/>
    <p:sldId id="308" r:id="rId46"/>
    <p:sldId id="307" r:id="rId47"/>
    <p:sldId id="278" r:id="rId48"/>
    <p:sldId id="306" r:id="rId49"/>
    <p:sldId id="277" r:id="rId50"/>
    <p:sldId id="276" r:id="rId51"/>
    <p:sldId id="275" r:id="rId52"/>
    <p:sldId id="305" r:id="rId53"/>
    <p:sldId id="274" r:id="rId54"/>
    <p:sldId id="273" r:id="rId55"/>
    <p:sldId id="304" r:id="rId56"/>
    <p:sldId id="272" r:id="rId57"/>
    <p:sldId id="271" r:id="rId58"/>
    <p:sldId id="270" r:id="rId59"/>
    <p:sldId id="269" r:id="rId60"/>
    <p:sldId id="268" r:id="rId61"/>
    <p:sldId id="267" r:id="rId62"/>
    <p:sldId id="266" r:id="rId63"/>
    <p:sldId id="302" r:id="rId64"/>
    <p:sldId id="303" r:id="rId65"/>
    <p:sldId id="265" r:id="rId66"/>
    <p:sldId id="264" r:id="rId67"/>
    <p:sldId id="263" r:id="rId68"/>
    <p:sldId id="262" r:id="rId69"/>
    <p:sldId id="260" r:id="rId70"/>
    <p:sldId id="261" r:id="rId71"/>
    <p:sldId id="259" r:id="rId72"/>
    <p:sldId id="300" r:id="rId73"/>
    <p:sldId id="301" r:id="rId74"/>
    <p:sldId id="299" r:id="rId75"/>
    <p:sldId id="298" r:id="rId76"/>
    <p:sldId id="257" r:id="rId77"/>
    <p:sldId id="297" r:id="rId78"/>
    <p:sldId id="325" r:id="rId79"/>
    <p:sldId id="258" r:id="rId80"/>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32"/>
  </p:normalViewPr>
  <p:slideViewPr>
    <p:cSldViewPr snapToObjects="1">
      <p:cViewPr varScale="1">
        <p:scale>
          <a:sx n="106" d="100"/>
          <a:sy n="106" d="100"/>
        </p:scale>
        <p:origin x="1704" y="184"/>
      </p:cViewPr>
      <p:guideLst>
        <p:guide orient="horz" pos="2160"/>
        <p:guide pos="2880"/>
      </p:guideLst>
    </p:cSldViewPr>
  </p:slideViewPr>
  <p:notesTextViewPr>
    <p:cViewPr>
      <p:scale>
        <a:sx n="100" d="100"/>
        <a:sy n="100" d="100"/>
      </p:scale>
      <p:origin x="0" y="0"/>
    </p:cViewPr>
  </p:notesTextViewPr>
  <p:sorterViewPr>
    <p:cViewPr>
      <p:scale>
        <a:sx n="124" d="100"/>
        <a:sy n="124"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193C0B1-7A3A-AF76-95B7-38A2805251D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E3FFAFFD-1FF2-367A-FBF0-9809BA5A2388}"/>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90181B60-385C-134B-9924-51B79A9BF39B}" type="datetimeFigureOut">
              <a:rPr lang="en-US" altLang="en-US"/>
              <a:pPr>
                <a:defRPr/>
              </a:pPr>
              <a:t>5/8/26</a:t>
            </a:fld>
            <a:endParaRPr lang="en-US" altLang="en-US"/>
          </a:p>
        </p:txBody>
      </p:sp>
      <p:sp>
        <p:nvSpPr>
          <p:cNvPr id="4" name="Slide Image Placeholder 3">
            <a:extLst>
              <a:ext uri="{FF2B5EF4-FFF2-40B4-BE49-F238E27FC236}">
                <a16:creationId xmlns:a16="http://schemas.microsoft.com/office/drawing/2014/main" id="{FAFA60ED-B735-776A-DD86-B514DC079D2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5344CED7-4C3D-667D-D8A8-B063F8562E5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CA4D53D-FA3E-637C-DF13-826A19B26A2F}"/>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C4943433-4AB3-DEA9-0865-E7DF0E0788E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52CFD50-D4E5-494E-88A1-D9C6CF7CD08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ヒラギノ角ゴ Pro W3" panose="020B0300000000000000"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ヒラギノ角ゴ Pro W3" panose="020B0300000000000000"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panose="020B0300000000000000"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panose="020B0300000000000000"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panose="020B0300000000000000"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a:extLst>
              <a:ext uri="{FF2B5EF4-FFF2-40B4-BE49-F238E27FC236}">
                <a16:creationId xmlns:a16="http://schemas.microsoft.com/office/drawing/2014/main" id="{A55A94DF-2991-8829-BB9C-DBA3D063E51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2" name="Notes Placeholder 2">
            <a:extLst>
              <a:ext uri="{FF2B5EF4-FFF2-40B4-BE49-F238E27FC236}">
                <a16:creationId xmlns:a16="http://schemas.microsoft.com/office/drawing/2014/main" id="{A6B86589-70F8-9D1E-4B5B-757F9A7BCD3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ヒラギノ角ゴ Pro W3" pitchFamily="125" charset="-128"/>
            </a:endParaRPr>
          </a:p>
        </p:txBody>
      </p:sp>
      <p:sp>
        <p:nvSpPr>
          <p:cNvPr id="87043" name="Slide Number Placeholder 3">
            <a:extLst>
              <a:ext uri="{FF2B5EF4-FFF2-40B4-BE49-F238E27FC236}">
                <a16:creationId xmlns:a16="http://schemas.microsoft.com/office/drawing/2014/main" id="{C4D42701-50DE-1939-B8AA-D102C063AFF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25DF281-575E-BF40-8D7D-D53FFFA04E49}" type="slidenum">
              <a:rPr lang="en-US" altLang="en-US" smtClean="0"/>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D7B409E5-F4F9-F991-6B6A-698E745F734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8B15740B-6D84-8BFD-6504-54F2CA8F8AD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ea typeface="ヒラギノ角ゴ Pro W3" pitchFamily="125" charset="-128"/>
            </a:endParaRPr>
          </a:p>
        </p:txBody>
      </p:sp>
      <p:sp>
        <p:nvSpPr>
          <p:cNvPr id="16387" name="Slide Number Placeholder 3">
            <a:extLst>
              <a:ext uri="{FF2B5EF4-FFF2-40B4-BE49-F238E27FC236}">
                <a16:creationId xmlns:a16="http://schemas.microsoft.com/office/drawing/2014/main" id="{864B0E65-7CD8-BBA0-D299-5B99717632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6811B27-932B-D244-BD17-035123378833}" type="slidenum">
              <a:rPr lang="en-US" altLang="en-US" smtClean="0"/>
              <a:pPr/>
              <a:t>10</a:t>
            </a:fld>
            <a:endParaRPr lang="en-US" altLang="en-US"/>
          </a:p>
        </p:txBody>
      </p:sp>
    </p:spTree>
    <p:extLst>
      <p:ext uri="{BB962C8B-B14F-4D97-AF65-F5344CB8AC3E}">
        <p14:creationId xmlns:p14="http://schemas.microsoft.com/office/powerpoint/2010/main" val="26779397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a:extLst>
              <a:ext uri="{FF2B5EF4-FFF2-40B4-BE49-F238E27FC236}">
                <a16:creationId xmlns:a16="http://schemas.microsoft.com/office/drawing/2014/main" id="{000843B6-AC65-A90D-133C-57DF84B9B94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a:extLst>
              <a:ext uri="{FF2B5EF4-FFF2-40B4-BE49-F238E27FC236}">
                <a16:creationId xmlns:a16="http://schemas.microsoft.com/office/drawing/2014/main" id="{4D96EEEA-5425-E25D-3529-E1FC7494D1D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ea typeface="ヒラギノ角ゴ Pro W3" pitchFamily="125" charset="-128"/>
            </a:endParaRPr>
          </a:p>
        </p:txBody>
      </p:sp>
      <p:sp>
        <p:nvSpPr>
          <p:cNvPr id="18435" name="Slide Number Placeholder 3">
            <a:extLst>
              <a:ext uri="{FF2B5EF4-FFF2-40B4-BE49-F238E27FC236}">
                <a16:creationId xmlns:a16="http://schemas.microsoft.com/office/drawing/2014/main" id="{6992BB3E-6EF9-9EFC-C62F-269261729B3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E3AAEE5-A1E2-844B-9E8A-F061F01D5D2F}" type="slidenum">
              <a:rPr lang="en-US" altLang="en-US" smtClean="0"/>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a:extLst>
              <a:ext uri="{FF2B5EF4-FFF2-40B4-BE49-F238E27FC236}">
                <a16:creationId xmlns:a16="http://schemas.microsoft.com/office/drawing/2014/main" id="{A36DC8F2-FD1B-421D-D4B1-FE241A596D4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0" name="Notes Placeholder 2">
            <a:extLst>
              <a:ext uri="{FF2B5EF4-FFF2-40B4-BE49-F238E27FC236}">
                <a16:creationId xmlns:a16="http://schemas.microsoft.com/office/drawing/2014/main" id="{46565D6F-30A3-31FF-7472-24CF34A8404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ヒラギノ角ゴ Pro W3" pitchFamily="125" charset="-128"/>
            </a:endParaRPr>
          </a:p>
        </p:txBody>
      </p:sp>
      <p:sp>
        <p:nvSpPr>
          <p:cNvPr id="89091" name="Slide Number Placeholder 3">
            <a:extLst>
              <a:ext uri="{FF2B5EF4-FFF2-40B4-BE49-F238E27FC236}">
                <a16:creationId xmlns:a16="http://schemas.microsoft.com/office/drawing/2014/main" id="{436092A8-D125-0021-BFF5-AFB5BCDA463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C49DF5A-F978-4C48-90E8-18DCC4244925}" type="slidenum">
              <a:rPr lang="en-US" altLang="en-US" smtClean="0"/>
              <a:pPr/>
              <a:t>16</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a:extLst>
              <a:ext uri="{FF2B5EF4-FFF2-40B4-BE49-F238E27FC236}">
                <a16:creationId xmlns:a16="http://schemas.microsoft.com/office/drawing/2014/main" id="{13E35B6E-28B5-44F5-7CB6-BA6195E347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Notes Placeholder 2">
            <a:extLst>
              <a:ext uri="{FF2B5EF4-FFF2-40B4-BE49-F238E27FC236}">
                <a16:creationId xmlns:a16="http://schemas.microsoft.com/office/drawing/2014/main" id="{553FD91C-70FB-85EE-D052-F4C0C66F559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ヒラギノ角ゴ Pro W3" pitchFamily="125" charset="-128"/>
            </a:endParaRPr>
          </a:p>
        </p:txBody>
      </p:sp>
      <p:sp>
        <p:nvSpPr>
          <p:cNvPr id="90115" name="Slide Number Placeholder 3">
            <a:extLst>
              <a:ext uri="{FF2B5EF4-FFF2-40B4-BE49-F238E27FC236}">
                <a16:creationId xmlns:a16="http://schemas.microsoft.com/office/drawing/2014/main" id="{36728366-88CE-88CB-067A-F7E23071D11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DB31716-A5DF-3F4E-A66E-A9BD77BA7771}" type="slidenum">
              <a:rPr lang="en-US" altLang="en-US" smtClean="0"/>
              <a:pPr/>
              <a:t>17</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a:extLst>
              <a:ext uri="{FF2B5EF4-FFF2-40B4-BE49-F238E27FC236}">
                <a16:creationId xmlns:a16="http://schemas.microsoft.com/office/drawing/2014/main" id="{A1B916E1-90FF-DA94-D9EA-7D488C7E750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2" name="Notes Placeholder 2">
            <a:extLst>
              <a:ext uri="{FF2B5EF4-FFF2-40B4-BE49-F238E27FC236}">
                <a16:creationId xmlns:a16="http://schemas.microsoft.com/office/drawing/2014/main" id="{3CCFCA51-E028-5EE3-EDE3-3CDFB7DC8FA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ヒラギノ角ゴ Pro W3" pitchFamily="125" charset="-128"/>
            </a:endParaRPr>
          </a:p>
        </p:txBody>
      </p:sp>
      <p:sp>
        <p:nvSpPr>
          <p:cNvPr id="92163" name="Slide Number Placeholder 3">
            <a:extLst>
              <a:ext uri="{FF2B5EF4-FFF2-40B4-BE49-F238E27FC236}">
                <a16:creationId xmlns:a16="http://schemas.microsoft.com/office/drawing/2014/main" id="{3113F895-45E2-6A18-1A74-975B44D49FC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E2586D0-B17F-944D-A199-3ABB5DF5CF92}" type="slidenum">
              <a:rPr lang="en-US" altLang="en-US" smtClean="0"/>
              <a:pPr/>
              <a:t>18</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a:extLst>
              <a:ext uri="{FF2B5EF4-FFF2-40B4-BE49-F238E27FC236}">
                <a16:creationId xmlns:a16="http://schemas.microsoft.com/office/drawing/2014/main" id="{DED076D3-9CAB-5F48-7175-96AA3F05CEA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0" name="Notes Placeholder 2">
            <a:extLst>
              <a:ext uri="{FF2B5EF4-FFF2-40B4-BE49-F238E27FC236}">
                <a16:creationId xmlns:a16="http://schemas.microsoft.com/office/drawing/2014/main" id="{B7A3027F-0FA1-0139-5F67-8A24895059F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ヒラギノ角ゴ Pro W3" pitchFamily="125" charset="-128"/>
            </a:endParaRPr>
          </a:p>
        </p:txBody>
      </p:sp>
      <p:sp>
        <p:nvSpPr>
          <p:cNvPr id="94211" name="Slide Number Placeholder 3">
            <a:extLst>
              <a:ext uri="{FF2B5EF4-FFF2-40B4-BE49-F238E27FC236}">
                <a16:creationId xmlns:a16="http://schemas.microsoft.com/office/drawing/2014/main" id="{9ED3E787-259C-DA34-6B54-43B93A379FE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1FA48E2-FEE2-9F4C-909C-3A5333BE5E67}" type="slidenum">
              <a:rPr lang="en-US" altLang="en-US" smtClean="0"/>
              <a:pPr/>
              <a:t>21</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a:extLst>
              <a:ext uri="{FF2B5EF4-FFF2-40B4-BE49-F238E27FC236}">
                <a16:creationId xmlns:a16="http://schemas.microsoft.com/office/drawing/2014/main" id="{01383827-F1AF-7452-DC86-26C4BB0837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Notes Placeholder 2">
            <a:extLst>
              <a:ext uri="{FF2B5EF4-FFF2-40B4-BE49-F238E27FC236}">
                <a16:creationId xmlns:a16="http://schemas.microsoft.com/office/drawing/2014/main" id="{B9BF46F6-F985-78AA-3525-41350C74BD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ヒラギノ角ゴ Pro W3" pitchFamily="125" charset="-128"/>
            </a:endParaRPr>
          </a:p>
        </p:txBody>
      </p:sp>
      <p:sp>
        <p:nvSpPr>
          <p:cNvPr id="54275" name="Slide Number Placeholder 3">
            <a:extLst>
              <a:ext uri="{FF2B5EF4-FFF2-40B4-BE49-F238E27FC236}">
                <a16:creationId xmlns:a16="http://schemas.microsoft.com/office/drawing/2014/main" id="{78B34E9F-591A-7978-007D-73A5BB8DFCD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50651E-B230-2243-85F2-40ACAF34FA10}" type="slidenum">
              <a:rPr lang="en-US" altLang="en-US" smtClean="0"/>
              <a:pPr/>
              <a:t>48</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259A5-195A-9445-B964-1667B5223D2C}"/>
            </a:ext>
          </a:extLst>
        </p:cNvPr>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D82384C4-7D4F-8D23-4701-B85722CC62B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F917226B-4A38-8BBE-49CD-65A6455103A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ea typeface="ヒラギノ角ゴ Pro W3" pitchFamily="125" charset="-128"/>
            </a:endParaRPr>
          </a:p>
        </p:txBody>
      </p:sp>
      <p:sp>
        <p:nvSpPr>
          <p:cNvPr id="16387" name="Slide Number Placeholder 3">
            <a:extLst>
              <a:ext uri="{FF2B5EF4-FFF2-40B4-BE49-F238E27FC236}">
                <a16:creationId xmlns:a16="http://schemas.microsoft.com/office/drawing/2014/main" id="{BB82C25B-3C65-9CC3-D158-D56F5CBD513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6811B27-932B-D244-BD17-035123378833}" type="slidenum">
              <a:rPr lang="en-US" altLang="en-US" smtClean="0"/>
              <a:pPr/>
              <a:t>2</a:t>
            </a:fld>
            <a:endParaRPr lang="en-US" altLang="en-US"/>
          </a:p>
        </p:txBody>
      </p:sp>
    </p:spTree>
    <p:extLst>
      <p:ext uri="{BB962C8B-B14F-4D97-AF65-F5344CB8AC3E}">
        <p14:creationId xmlns:p14="http://schemas.microsoft.com/office/powerpoint/2010/main" val="207940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D7B409E5-F4F9-F991-6B6A-698E745F734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8B15740B-6D84-8BFD-6504-54F2CA8F8AD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ea typeface="ヒラギノ角ゴ Pro W3" pitchFamily="125" charset="-128"/>
            </a:endParaRPr>
          </a:p>
        </p:txBody>
      </p:sp>
      <p:sp>
        <p:nvSpPr>
          <p:cNvPr id="16387" name="Slide Number Placeholder 3">
            <a:extLst>
              <a:ext uri="{FF2B5EF4-FFF2-40B4-BE49-F238E27FC236}">
                <a16:creationId xmlns:a16="http://schemas.microsoft.com/office/drawing/2014/main" id="{864B0E65-7CD8-BBA0-D299-5B99717632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6811B27-932B-D244-BD17-035123378833}" type="slidenum">
              <a:rPr lang="en-US" altLang="en-US" smtClean="0"/>
              <a:pPr/>
              <a:t>3</a:t>
            </a:fld>
            <a:endParaRPr lang="en-US" altLang="en-US"/>
          </a:p>
        </p:txBody>
      </p:sp>
    </p:spTree>
    <p:extLst>
      <p:ext uri="{BB962C8B-B14F-4D97-AF65-F5344CB8AC3E}">
        <p14:creationId xmlns:p14="http://schemas.microsoft.com/office/powerpoint/2010/main" val="1685432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14202-3A07-896E-3976-002602A8D19A}"/>
            </a:ext>
          </a:extLst>
        </p:cNvPr>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C9AB0669-E957-6E77-3D84-DB2E5F1B740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CE4CFB87-F1F0-9AA0-A92C-7F508905977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ea typeface="ヒラギノ角ゴ Pro W3" pitchFamily="125" charset="-128"/>
            </a:endParaRPr>
          </a:p>
        </p:txBody>
      </p:sp>
      <p:sp>
        <p:nvSpPr>
          <p:cNvPr id="16387" name="Slide Number Placeholder 3">
            <a:extLst>
              <a:ext uri="{FF2B5EF4-FFF2-40B4-BE49-F238E27FC236}">
                <a16:creationId xmlns:a16="http://schemas.microsoft.com/office/drawing/2014/main" id="{40439EF6-9B7B-CADC-BDF6-7DA1BCC9822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6811B27-932B-D244-BD17-035123378833}" type="slidenum">
              <a:rPr lang="en-US" altLang="en-US" smtClean="0"/>
              <a:pPr/>
              <a:t>4</a:t>
            </a:fld>
            <a:endParaRPr lang="en-US" altLang="en-US"/>
          </a:p>
        </p:txBody>
      </p:sp>
    </p:spTree>
    <p:extLst>
      <p:ext uri="{BB962C8B-B14F-4D97-AF65-F5344CB8AC3E}">
        <p14:creationId xmlns:p14="http://schemas.microsoft.com/office/powerpoint/2010/main" val="1826485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7A669-53BA-BBC4-EBAB-E5FBA1F292BC}"/>
            </a:ext>
          </a:extLst>
        </p:cNvPr>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216EB282-51E2-E526-00CD-6B0C6056D8D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EBE11AD1-7AA1-638E-4B9B-0371A8AF37F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ea typeface="ヒラギノ角ゴ Pro W3" pitchFamily="125" charset="-128"/>
            </a:endParaRPr>
          </a:p>
        </p:txBody>
      </p:sp>
      <p:sp>
        <p:nvSpPr>
          <p:cNvPr id="16387" name="Slide Number Placeholder 3">
            <a:extLst>
              <a:ext uri="{FF2B5EF4-FFF2-40B4-BE49-F238E27FC236}">
                <a16:creationId xmlns:a16="http://schemas.microsoft.com/office/drawing/2014/main" id="{9166B219-A7B7-EF28-9D05-D7A1BCB6C74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6811B27-932B-D244-BD17-035123378833}" type="slidenum">
              <a:rPr lang="en-US" altLang="en-US" smtClean="0"/>
              <a:pPr/>
              <a:t>5</a:t>
            </a:fld>
            <a:endParaRPr lang="en-US" altLang="en-US"/>
          </a:p>
        </p:txBody>
      </p:sp>
    </p:spTree>
    <p:extLst>
      <p:ext uri="{BB962C8B-B14F-4D97-AF65-F5344CB8AC3E}">
        <p14:creationId xmlns:p14="http://schemas.microsoft.com/office/powerpoint/2010/main" val="4154233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F7097-C019-5CD8-4D36-E0620FA1B302}"/>
            </a:ext>
          </a:extLst>
        </p:cNvPr>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55703120-2AF7-1EB2-5B85-9BC8C2298AF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1074DE61-BF58-F654-26AA-E07E3F2FD31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ea typeface="ヒラギノ角ゴ Pro W3" pitchFamily="125" charset="-128"/>
            </a:endParaRPr>
          </a:p>
        </p:txBody>
      </p:sp>
      <p:sp>
        <p:nvSpPr>
          <p:cNvPr id="16387" name="Slide Number Placeholder 3">
            <a:extLst>
              <a:ext uri="{FF2B5EF4-FFF2-40B4-BE49-F238E27FC236}">
                <a16:creationId xmlns:a16="http://schemas.microsoft.com/office/drawing/2014/main" id="{5214A3C9-56E0-CDE8-2EBA-8111EAA55CF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6811B27-932B-D244-BD17-035123378833}" type="slidenum">
              <a:rPr lang="en-US" altLang="en-US" smtClean="0"/>
              <a:pPr/>
              <a:t>6</a:t>
            </a:fld>
            <a:endParaRPr lang="en-US" altLang="en-US"/>
          </a:p>
        </p:txBody>
      </p:sp>
    </p:spTree>
    <p:extLst>
      <p:ext uri="{BB962C8B-B14F-4D97-AF65-F5344CB8AC3E}">
        <p14:creationId xmlns:p14="http://schemas.microsoft.com/office/powerpoint/2010/main" val="2564782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D7B409E5-F4F9-F991-6B6A-698E745F734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8B15740B-6D84-8BFD-6504-54F2CA8F8AD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ea typeface="ヒラギノ角ゴ Pro W3" pitchFamily="125" charset="-128"/>
            </a:endParaRPr>
          </a:p>
        </p:txBody>
      </p:sp>
      <p:sp>
        <p:nvSpPr>
          <p:cNvPr id="16387" name="Slide Number Placeholder 3">
            <a:extLst>
              <a:ext uri="{FF2B5EF4-FFF2-40B4-BE49-F238E27FC236}">
                <a16:creationId xmlns:a16="http://schemas.microsoft.com/office/drawing/2014/main" id="{864B0E65-7CD8-BBA0-D299-5B99717632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6811B27-932B-D244-BD17-035123378833}" type="slidenum">
              <a:rPr lang="en-US" altLang="en-US" smtClean="0"/>
              <a:pPr/>
              <a:t>7</a:t>
            </a:fld>
            <a:endParaRPr lang="en-US" altLang="en-US"/>
          </a:p>
        </p:txBody>
      </p:sp>
    </p:spTree>
    <p:extLst>
      <p:ext uri="{BB962C8B-B14F-4D97-AF65-F5344CB8AC3E}">
        <p14:creationId xmlns:p14="http://schemas.microsoft.com/office/powerpoint/2010/main" val="1851104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D7B409E5-F4F9-F991-6B6A-698E745F734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8B15740B-6D84-8BFD-6504-54F2CA8F8AD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ea typeface="ヒラギノ角ゴ Pro W3" pitchFamily="125" charset="-128"/>
            </a:endParaRPr>
          </a:p>
        </p:txBody>
      </p:sp>
      <p:sp>
        <p:nvSpPr>
          <p:cNvPr id="16387" name="Slide Number Placeholder 3">
            <a:extLst>
              <a:ext uri="{FF2B5EF4-FFF2-40B4-BE49-F238E27FC236}">
                <a16:creationId xmlns:a16="http://schemas.microsoft.com/office/drawing/2014/main" id="{864B0E65-7CD8-BBA0-D299-5B99717632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6811B27-932B-D244-BD17-035123378833}" type="slidenum">
              <a:rPr lang="en-US" altLang="en-US" smtClean="0"/>
              <a:pPr/>
              <a:t>8</a:t>
            </a:fld>
            <a:endParaRPr lang="en-US" altLang="en-US"/>
          </a:p>
        </p:txBody>
      </p:sp>
    </p:spTree>
    <p:extLst>
      <p:ext uri="{BB962C8B-B14F-4D97-AF65-F5344CB8AC3E}">
        <p14:creationId xmlns:p14="http://schemas.microsoft.com/office/powerpoint/2010/main" val="22532874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D7B409E5-F4F9-F991-6B6A-698E745F734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8B15740B-6D84-8BFD-6504-54F2CA8F8AD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ea typeface="ヒラギノ角ゴ Pro W3" pitchFamily="125" charset="-128"/>
            </a:endParaRPr>
          </a:p>
        </p:txBody>
      </p:sp>
      <p:sp>
        <p:nvSpPr>
          <p:cNvPr id="16387" name="Slide Number Placeholder 3">
            <a:extLst>
              <a:ext uri="{FF2B5EF4-FFF2-40B4-BE49-F238E27FC236}">
                <a16:creationId xmlns:a16="http://schemas.microsoft.com/office/drawing/2014/main" id="{864B0E65-7CD8-BBA0-D299-5B99717632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6811B27-932B-D244-BD17-035123378833}" type="slidenum">
              <a:rPr lang="en-US" altLang="en-US" smtClean="0"/>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71D2ECA-C6AB-3FB5-E20C-CA0AC1267BE2}"/>
              </a:ext>
            </a:extLst>
          </p:cNvPr>
          <p:cNvSpPr>
            <a:spLocks noGrp="1"/>
          </p:cNvSpPr>
          <p:nvPr>
            <p:ph type="dt" sz="half" idx="10"/>
          </p:nvPr>
        </p:nvSpPr>
        <p:spPr/>
        <p:txBody>
          <a:bodyPr/>
          <a:lstStyle>
            <a:lvl1pPr>
              <a:defRPr/>
            </a:lvl1pPr>
          </a:lstStyle>
          <a:p>
            <a:pPr>
              <a:defRPr/>
            </a:pPr>
            <a:fld id="{6DB7358E-6C63-8F4D-89C6-FA204A69C0F7}" type="datetime1">
              <a:rPr lang="en-US" altLang="en-US"/>
              <a:pPr>
                <a:defRPr/>
              </a:pPr>
              <a:t>5/8/26</a:t>
            </a:fld>
            <a:endParaRPr lang="en-US" altLang="en-US"/>
          </a:p>
        </p:txBody>
      </p:sp>
      <p:sp>
        <p:nvSpPr>
          <p:cNvPr id="5" name="Footer Placeholder 4">
            <a:extLst>
              <a:ext uri="{FF2B5EF4-FFF2-40B4-BE49-F238E27FC236}">
                <a16:creationId xmlns:a16="http://schemas.microsoft.com/office/drawing/2014/main" id="{E7362C1A-6085-78A1-28AF-613C24F500A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6A805A0-F2D9-5FEB-E33F-0711CC4CCA0C}"/>
              </a:ext>
            </a:extLst>
          </p:cNvPr>
          <p:cNvSpPr>
            <a:spLocks noGrp="1"/>
          </p:cNvSpPr>
          <p:nvPr>
            <p:ph type="sldNum" sz="quarter" idx="12"/>
          </p:nvPr>
        </p:nvSpPr>
        <p:spPr/>
        <p:txBody>
          <a:bodyPr/>
          <a:lstStyle>
            <a:lvl1pPr>
              <a:defRPr/>
            </a:lvl1pPr>
          </a:lstStyle>
          <a:p>
            <a:pPr>
              <a:defRPr/>
            </a:pPr>
            <a:fld id="{B0890B88-AA41-C14C-BF4B-3920F4D5ECAF}" type="slidenum">
              <a:rPr lang="en-US" altLang="en-US"/>
              <a:pPr>
                <a:defRPr/>
              </a:pPr>
              <a:t>‹#›</a:t>
            </a:fld>
            <a:endParaRPr lang="en-US" altLang="en-US"/>
          </a:p>
        </p:txBody>
      </p:sp>
    </p:spTree>
    <p:extLst>
      <p:ext uri="{BB962C8B-B14F-4D97-AF65-F5344CB8AC3E}">
        <p14:creationId xmlns:p14="http://schemas.microsoft.com/office/powerpoint/2010/main" val="1017640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200E75-AE1A-70CE-F4F9-F3280BDBEE05}"/>
              </a:ext>
            </a:extLst>
          </p:cNvPr>
          <p:cNvSpPr>
            <a:spLocks noGrp="1"/>
          </p:cNvSpPr>
          <p:nvPr>
            <p:ph type="dt" sz="half" idx="10"/>
          </p:nvPr>
        </p:nvSpPr>
        <p:spPr/>
        <p:txBody>
          <a:bodyPr/>
          <a:lstStyle>
            <a:lvl1pPr>
              <a:defRPr/>
            </a:lvl1pPr>
          </a:lstStyle>
          <a:p>
            <a:pPr>
              <a:defRPr/>
            </a:pPr>
            <a:fld id="{E2691AD2-A4FF-7741-B190-2CAF4660D2F6}" type="datetime1">
              <a:rPr lang="en-US" altLang="en-US"/>
              <a:pPr>
                <a:defRPr/>
              </a:pPr>
              <a:t>5/8/26</a:t>
            </a:fld>
            <a:endParaRPr lang="en-US" altLang="en-US"/>
          </a:p>
        </p:txBody>
      </p:sp>
      <p:sp>
        <p:nvSpPr>
          <p:cNvPr id="5" name="Footer Placeholder 4">
            <a:extLst>
              <a:ext uri="{FF2B5EF4-FFF2-40B4-BE49-F238E27FC236}">
                <a16:creationId xmlns:a16="http://schemas.microsoft.com/office/drawing/2014/main" id="{0FF1233C-B716-3632-BA7C-D9D3CEFD355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49226CD-97E4-82A1-FB06-F57880358621}"/>
              </a:ext>
            </a:extLst>
          </p:cNvPr>
          <p:cNvSpPr>
            <a:spLocks noGrp="1"/>
          </p:cNvSpPr>
          <p:nvPr>
            <p:ph type="sldNum" sz="quarter" idx="12"/>
          </p:nvPr>
        </p:nvSpPr>
        <p:spPr/>
        <p:txBody>
          <a:bodyPr/>
          <a:lstStyle>
            <a:lvl1pPr>
              <a:defRPr/>
            </a:lvl1pPr>
          </a:lstStyle>
          <a:p>
            <a:pPr>
              <a:defRPr/>
            </a:pPr>
            <a:fld id="{2C175274-D13C-A145-8FE0-ED45B06713E0}" type="slidenum">
              <a:rPr lang="en-US" altLang="en-US"/>
              <a:pPr>
                <a:defRPr/>
              </a:pPr>
              <a:t>‹#›</a:t>
            </a:fld>
            <a:endParaRPr lang="en-US" altLang="en-US"/>
          </a:p>
        </p:txBody>
      </p:sp>
    </p:spTree>
    <p:extLst>
      <p:ext uri="{BB962C8B-B14F-4D97-AF65-F5344CB8AC3E}">
        <p14:creationId xmlns:p14="http://schemas.microsoft.com/office/powerpoint/2010/main" val="1612750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69BC0C-856F-B31B-C799-1FBDDDAFE946}"/>
              </a:ext>
            </a:extLst>
          </p:cNvPr>
          <p:cNvSpPr>
            <a:spLocks noGrp="1"/>
          </p:cNvSpPr>
          <p:nvPr>
            <p:ph type="dt" sz="half" idx="10"/>
          </p:nvPr>
        </p:nvSpPr>
        <p:spPr/>
        <p:txBody>
          <a:bodyPr/>
          <a:lstStyle>
            <a:lvl1pPr>
              <a:defRPr/>
            </a:lvl1pPr>
          </a:lstStyle>
          <a:p>
            <a:pPr>
              <a:defRPr/>
            </a:pPr>
            <a:fld id="{24C7A157-6858-C241-A0FE-F5C0790677FD}" type="datetime1">
              <a:rPr lang="en-US" altLang="en-US"/>
              <a:pPr>
                <a:defRPr/>
              </a:pPr>
              <a:t>5/8/26</a:t>
            </a:fld>
            <a:endParaRPr lang="en-US" altLang="en-US"/>
          </a:p>
        </p:txBody>
      </p:sp>
      <p:sp>
        <p:nvSpPr>
          <p:cNvPr id="5" name="Footer Placeholder 4">
            <a:extLst>
              <a:ext uri="{FF2B5EF4-FFF2-40B4-BE49-F238E27FC236}">
                <a16:creationId xmlns:a16="http://schemas.microsoft.com/office/drawing/2014/main" id="{C53F9990-9D9B-3936-1472-423B1D6324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40D73FA-4197-EF6C-235D-640BCA374B36}"/>
              </a:ext>
            </a:extLst>
          </p:cNvPr>
          <p:cNvSpPr>
            <a:spLocks noGrp="1"/>
          </p:cNvSpPr>
          <p:nvPr>
            <p:ph type="sldNum" sz="quarter" idx="12"/>
          </p:nvPr>
        </p:nvSpPr>
        <p:spPr/>
        <p:txBody>
          <a:bodyPr/>
          <a:lstStyle>
            <a:lvl1pPr>
              <a:defRPr/>
            </a:lvl1pPr>
          </a:lstStyle>
          <a:p>
            <a:pPr>
              <a:defRPr/>
            </a:pPr>
            <a:fld id="{33395CF6-9E2A-094A-A1A1-9D6DCEC74399}" type="slidenum">
              <a:rPr lang="en-US" altLang="en-US"/>
              <a:pPr>
                <a:defRPr/>
              </a:pPr>
              <a:t>‹#›</a:t>
            </a:fld>
            <a:endParaRPr lang="en-US" altLang="en-US"/>
          </a:p>
        </p:txBody>
      </p:sp>
    </p:spTree>
    <p:extLst>
      <p:ext uri="{BB962C8B-B14F-4D97-AF65-F5344CB8AC3E}">
        <p14:creationId xmlns:p14="http://schemas.microsoft.com/office/powerpoint/2010/main" val="648701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0483DA-02A5-5CD4-C129-9FB8A7A37BA8}"/>
              </a:ext>
            </a:extLst>
          </p:cNvPr>
          <p:cNvSpPr>
            <a:spLocks noGrp="1"/>
          </p:cNvSpPr>
          <p:nvPr>
            <p:ph type="dt" sz="half" idx="10"/>
          </p:nvPr>
        </p:nvSpPr>
        <p:spPr/>
        <p:txBody>
          <a:bodyPr/>
          <a:lstStyle>
            <a:lvl1pPr>
              <a:defRPr/>
            </a:lvl1pPr>
          </a:lstStyle>
          <a:p>
            <a:pPr>
              <a:defRPr/>
            </a:pPr>
            <a:fld id="{A09E36A1-0B08-CE4E-B9B7-7E1F89B29D12}" type="datetime1">
              <a:rPr lang="en-US" altLang="en-US"/>
              <a:pPr>
                <a:defRPr/>
              </a:pPr>
              <a:t>5/8/26</a:t>
            </a:fld>
            <a:endParaRPr lang="en-US" altLang="en-US"/>
          </a:p>
        </p:txBody>
      </p:sp>
      <p:sp>
        <p:nvSpPr>
          <p:cNvPr id="5" name="Footer Placeholder 4">
            <a:extLst>
              <a:ext uri="{FF2B5EF4-FFF2-40B4-BE49-F238E27FC236}">
                <a16:creationId xmlns:a16="http://schemas.microsoft.com/office/drawing/2014/main" id="{1F12B001-560A-EA25-0F37-54719C66696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43ECBF1-28AA-2729-AD90-4EBCD911D9F8}"/>
              </a:ext>
            </a:extLst>
          </p:cNvPr>
          <p:cNvSpPr>
            <a:spLocks noGrp="1"/>
          </p:cNvSpPr>
          <p:nvPr>
            <p:ph type="sldNum" sz="quarter" idx="12"/>
          </p:nvPr>
        </p:nvSpPr>
        <p:spPr/>
        <p:txBody>
          <a:bodyPr/>
          <a:lstStyle>
            <a:lvl1pPr>
              <a:defRPr/>
            </a:lvl1pPr>
          </a:lstStyle>
          <a:p>
            <a:pPr>
              <a:defRPr/>
            </a:pPr>
            <a:fld id="{9D45D89F-8BDD-4643-BBB8-0FFB0DA9F72B}" type="slidenum">
              <a:rPr lang="en-US" altLang="en-US"/>
              <a:pPr>
                <a:defRPr/>
              </a:pPr>
              <a:t>‹#›</a:t>
            </a:fld>
            <a:endParaRPr lang="en-US" altLang="en-US"/>
          </a:p>
        </p:txBody>
      </p:sp>
    </p:spTree>
    <p:extLst>
      <p:ext uri="{BB962C8B-B14F-4D97-AF65-F5344CB8AC3E}">
        <p14:creationId xmlns:p14="http://schemas.microsoft.com/office/powerpoint/2010/main" val="1182619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8C5BF4-8CF0-F059-31D1-28588572C473}"/>
              </a:ext>
            </a:extLst>
          </p:cNvPr>
          <p:cNvSpPr>
            <a:spLocks noGrp="1"/>
          </p:cNvSpPr>
          <p:nvPr>
            <p:ph type="dt" sz="half" idx="10"/>
          </p:nvPr>
        </p:nvSpPr>
        <p:spPr/>
        <p:txBody>
          <a:bodyPr/>
          <a:lstStyle>
            <a:lvl1pPr>
              <a:defRPr/>
            </a:lvl1pPr>
          </a:lstStyle>
          <a:p>
            <a:pPr>
              <a:defRPr/>
            </a:pPr>
            <a:fld id="{2F519F29-9CB1-8145-9EC0-E5B993392E1E}" type="datetime1">
              <a:rPr lang="en-US" altLang="en-US"/>
              <a:pPr>
                <a:defRPr/>
              </a:pPr>
              <a:t>5/8/26</a:t>
            </a:fld>
            <a:endParaRPr lang="en-US" altLang="en-US"/>
          </a:p>
        </p:txBody>
      </p:sp>
      <p:sp>
        <p:nvSpPr>
          <p:cNvPr id="5" name="Footer Placeholder 4">
            <a:extLst>
              <a:ext uri="{FF2B5EF4-FFF2-40B4-BE49-F238E27FC236}">
                <a16:creationId xmlns:a16="http://schemas.microsoft.com/office/drawing/2014/main" id="{0D12C6BC-E242-4C6D-17F5-E1EECEE52A2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71E122F-8D05-C996-B1E0-A77B492797DD}"/>
              </a:ext>
            </a:extLst>
          </p:cNvPr>
          <p:cNvSpPr>
            <a:spLocks noGrp="1"/>
          </p:cNvSpPr>
          <p:nvPr>
            <p:ph type="sldNum" sz="quarter" idx="12"/>
          </p:nvPr>
        </p:nvSpPr>
        <p:spPr/>
        <p:txBody>
          <a:bodyPr/>
          <a:lstStyle>
            <a:lvl1pPr>
              <a:defRPr/>
            </a:lvl1pPr>
          </a:lstStyle>
          <a:p>
            <a:pPr>
              <a:defRPr/>
            </a:pPr>
            <a:fld id="{53DD98B4-B32A-BA40-92B3-6DF3FE00E2A9}" type="slidenum">
              <a:rPr lang="en-US" altLang="en-US"/>
              <a:pPr>
                <a:defRPr/>
              </a:pPr>
              <a:t>‹#›</a:t>
            </a:fld>
            <a:endParaRPr lang="en-US" altLang="en-US"/>
          </a:p>
        </p:txBody>
      </p:sp>
    </p:spTree>
    <p:extLst>
      <p:ext uri="{BB962C8B-B14F-4D97-AF65-F5344CB8AC3E}">
        <p14:creationId xmlns:p14="http://schemas.microsoft.com/office/powerpoint/2010/main" val="206567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63B36333-495C-614F-B9AB-1503FEDDD4B5}"/>
              </a:ext>
            </a:extLst>
          </p:cNvPr>
          <p:cNvSpPr>
            <a:spLocks noGrp="1"/>
          </p:cNvSpPr>
          <p:nvPr>
            <p:ph type="dt" sz="half" idx="10"/>
          </p:nvPr>
        </p:nvSpPr>
        <p:spPr/>
        <p:txBody>
          <a:bodyPr/>
          <a:lstStyle>
            <a:lvl1pPr>
              <a:defRPr/>
            </a:lvl1pPr>
          </a:lstStyle>
          <a:p>
            <a:pPr>
              <a:defRPr/>
            </a:pPr>
            <a:fld id="{4D9A5A40-41DE-B24C-9E5D-587ABF5E8124}" type="datetime1">
              <a:rPr lang="en-US" altLang="en-US"/>
              <a:pPr>
                <a:defRPr/>
              </a:pPr>
              <a:t>5/8/26</a:t>
            </a:fld>
            <a:endParaRPr lang="en-US" altLang="en-US"/>
          </a:p>
        </p:txBody>
      </p:sp>
      <p:sp>
        <p:nvSpPr>
          <p:cNvPr id="6" name="Footer Placeholder 4">
            <a:extLst>
              <a:ext uri="{FF2B5EF4-FFF2-40B4-BE49-F238E27FC236}">
                <a16:creationId xmlns:a16="http://schemas.microsoft.com/office/drawing/2014/main" id="{FB79BC4B-F800-F3AA-E9BA-34BA5025505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B57300A-4BFA-D6AA-5A69-5834BDAAD3DF}"/>
              </a:ext>
            </a:extLst>
          </p:cNvPr>
          <p:cNvSpPr>
            <a:spLocks noGrp="1"/>
          </p:cNvSpPr>
          <p:nvPr>
            <p:ph type="sldNum" sz="quarter" idx="12"/>
          </p:nvPr>
        </p:nvSpPr>
        <p:spPr/>
        <p:txBody>
          <a:bodyPr/>
          <a:lstStyle>
            <a:lvl1pPr>
              <a:defRPr/>
            </a:lvl1pPr>
          </a:lstStyle>
          <a:p>
            <a:pPr>
              <a:defRPr/>
            </a:pPr>
            <a:fld id="{CB0CA24A-B932-9844-8243-AAE8A7C0A078}" type="slidenum">
              <a:rPr lang="en-US" altLang="en-US"/>
              <a:pPr>
                <a:defRPr/>
              </a:pPr>
              <a:t>‹#›</a:t>
            </a:fld>
            <a:endParaRPr lang="en-US" altLang="en-US"/>
          </a:p>
        </p:txBody>
      </p:sp>
    </p:spTree>
    <p:extLst>
      <p:ext uri="{BB962C8B-B14F-4D97-AF65-F5344CB8AC3E}">
        <p14:creationId xmlns:p14="http://schemas.microsoft.com/office/powerpoint/2010/main" val="3174566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34CBD442-CF07-5BB7-E939-BB74A825D584}"/>
              </a:ext>
            </a:extLst>
          </p:cNvPr>
          <p:cNvSpPr>
            <a:spLocks noGrp="1"/>
          </p:cNvSpPr>
          <p:nvPr>
            <p:ph type="dt" sz="half" idx="10"/>
          </p:nvPr>
        </p:nvSpPr>
        <p:spPr/>
        <p:txBody>
          <a:bodyPr/>
          <a:lstStyle>
            <a:lvl1pPr>
              <a:defRPr/>
            </a:lvl1pPr>
          </a:lstStyle>
          <a:p>
            <a:pPr>
              <a:defRPr/>
            </a:pPr>
            <a:fld id="{BDBE7AFF-1691-E24A-B27E-48FABE05480B}" type="datetime1">
              <a:rPr lang="en-US" altLang="en-US"/>
              <a:pPr>
                <a:defRPr/>
              </a:pPr>
              <a:t>5/8/26</a:t>
            </a:fld>
            <a:endParaRPr lang="en-US" altLang="en-US"/>
          </a:p>
        </p:txBody>
      </p:sp>
      <p:sp>
        <p:nvSpPr>
          <p:cNvPr id="8" name="Footer Placeholder 4">
            <a:extLst>
              <a:ext uri="{FF2B5EF4-FFF2-40B4-BE49-F238E27FC236}">
                <a16:creationId xmlns:a16="http://schemas.microsoft.com/office/drawing/2014/main" id="{CAF00A96-F725-3B18-B9B7-E3EFA7B0BCE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D597B3E-5DF8-21DC-C20B-5108C734D620}"/>
              </a:ext>
            </a:extLst>
          </p:cNvPr>
          <p:cNvSpPr>
            <a:spLocks noGrp="1"/>
          </p:cNvSpPr>
          <p:nvPr>
            <p:ph type="sldNum" sz="quarter" idx="12"/>
          </p:nvPr>
        </p:nvSpPr>
        <p:spPr/>
        <p:txBody>
          <a:bodyPr/>
          <a:lstStyle>
            <a:lvl1pPr>
              <a:defRPr/>
            </a:lvl1pPr>
          </a:lstStyle>
          <a:p>
            <a:pPr>
              <a:defRPr/>
            </a:pPr>
            <a:fld id="{12C13859-C209-8C4A-81AF-CC8EA0E8F9F1}" type="slidenum">
              <a:rPr lang="en-US" altLang="en-US"/>
              <a:pPr>
                <a:defRPr/>
              </a:pPr>
              <a:t>‹#›</a:t>
            </a:fld>
            <a:endParaRPr lang="en-US" altLang="en-US"/>
          </a:p>
        </p:txBody>
      </p:sp>
    </p:spTree>
    <p:extLst>
      <p:ext uri="{BB962C8B-B14F-4D97-AF65-F5344CB8AC3E}">
        <p14:creationId xmlns:p14="http://schemas.microsoft.com/office/powerpoint/2010/main" val="1808875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7A524CE3-7BAA-A8C3-6557-B6639764793B}"/>
              </a:ext>
            </a:extLst>
          </p:cNvPr>
          <p:cNvSpPr>
            <a:spLocks noGrp="1"/>
          </p:cNvSpPr>
          <p:nvPr>
            <p:ph type="dt" sz="half" idx="10"/>
          </p:nvPr>
        </p:nvSpPr>
        <p:spPr/>
        <p:txBody>
          <a:bodyPr/>
          <a:lstStyle>
            <a:lvl1pPr>
              <a:defRPr/>
            </a:lvl1pPr>
          </a:lstStyle>
          <a:p>
            <a:pPr>
              <a:defRPr/>
            </a:pPr>
            <a:fld id="{59C33C96-658D-5241-9CCB-EBD302B05983}" type="datetime1">
              <a:rPr lang="en-US" altLang="en-US"/>
              <a:pPr>
                <a:defRPr/>
              </a:pPr>
              <a:t>5/8/26</a:t>
            </a:fld>
            <a:endParaRPr lang="en-US" altLang="en-US"/>
          </a:p>
        </p:txBody>
      </p:sp>
      <p:sp>
        <p:nvSpPr>
          <p:cNvPr id="4" name="Footer Placeholder 4">
            <a:extLst>
              <a:ext uri="{FF2B5EF4-FFF2-40B4-BE49-F238E27FC236}">
                <a16:creationId xmlns:a16="http://schemas.microsoft.com/office/drawing/2014/main" id="{15B52BC2-B790-F025-6CF5-34416B718B9F}"/>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45B4A61-0D54-968E-C1CB-DE4C7A51A4AE}"/>
              </a:ext>
            </a:extLst>
          </p:cNvPr>
          <p:cNvSpPr>
            <a:spLocks noGrp="1"/>
          </p:cNvSpPr>
          <p:nvPr>
            <p:ph type="sldNum" sz="quarter" idx="12"/>
          </p:nvPr>
        </p:nvSpPr>
        <p:spPr/>
        <p:txBody>
          <a:bodyPr/>
          <a:lstStyle>
            <a:lvl1pPr>
              <a:defRPr/>
            </a:lvl1pPr>
          </a:lstStyle>
          <a:p>
            <a:pPr>
              <a:defRPr/>
            </a:pPr>
            <a:fld id="{E9193B12-0C23-2948-9434-659CADB5867F}" type="slidenum">
              <a:rPr lang="en-US" altLang="en-US"/>
              <a:pPr>
                <a:defRPr/>
              </a:pPr>
              <a:t>‹#›</a:t>
            </a:fld>
            <a:endParaRPr lang="en-US" altLang="en-US"/>
          </a:p>
        </p:txBody>
      </p:sp>
    </p:spTree>
    <p:extLst>
      <p:ext uri="{BB962C8B-B14F-4D97-AF65-F5344CB8AC3E}">
        <p14:creationId xmlns:p14="http://schemas.microsoft.com/office/powerpoint/2010/main" val="2964505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74B6A36-770B-F5B4-FF10-7C83431A8274}"/>
              </a:ext>
            </a:extLst>
          </p:cNvPr>
          <p:cNvSpPr>
            <a:spLocks noGrp="1"/>
          </p:cNvSpPr>
          <p:nvPr>
            <p:ph type="dt" sz="half" idx="10"/>
          </p:nvPr>
        </p:nvSpPr>
        <p:spPr/>
        <p:txBody>
          <a:bodyPr/>
          <a:lstStyle>
            <a:lvl1pPr>
              <a:defRPr/>
            </a:lvl1pPr>
          </a:lstStyle>
          <a:p>
            <a:pPr>
              <a:defRPr/>
            </a:pPr>
            <a:fld id="{19297C7D-0F06-9A41-8F6B-47D856505566}" type="datetime1">
              <a:rPr lang="en-US" altLang="en-US"/>
              <a:pPr>
                <a:defRPr/>
              </a:pPr>
              <a:t>5/8/26</a:t>
            </a:fld>
            <a:endParaRPr lang="en-US" altLang="en-US"/>
          </a:p>
        </p:txBody>
      </p:sp>
      <p:sp>
        <p:nvSpPr>
          <p:cNvPr id="3" name="Footer Placeholder 4">
            <a:extLst>
              <a:ext uri="{FF2B5EF4-FFF2-40B4-BE49-F238E27FC236}">
                <a16:creationId xmlns:a16="http://schemas.microsoft.com/office/drawing/2014/main" id="{EA8A8B01-FE93-ADE7-7B0F-6A5508319EA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2C9C942-89B3-4993-BCD6-8595C473611E}"/>
              </a:ext>
            </a:extLst>
          </p:cNvPr>
          <p:cNvSpPr>
            <a:spLocks noGrp="1"/>
          </p:cNvSpPr>
          <p:nvPr>
            <p:ph type="sldNum" sz="quarter" idx="12"/>
          </p:nvPr>
        </p:nvSpPr>
        <p:spPr/>
        <p:txBody>
          <a:bodyPr/>
          <a:lstStyle>
            <a:lvl1pPr>
              <a:defRPr/>
            </a:lvl1pPr>
          </a:lstStyle>
          <a:p>
            <a:pPr>
              <a:defRPr/>
            </a:pPr>
            <a:fld id="{D2418F52-2628-9B4A-8911-BF47F83682D9}" type="slidenum">
              <a:rPr lang="en-US" altLang="en-US"/>
              <a:pPr>
                <a:defRPr/>
              </a:pPr>
              <a:t>‹#›</a:t>
            </a:fld>
            <a:endParaRPr lang="en-US" altLang="en-US"/>
          </a:p>
        </p:txBody>
      </p:sp>
    </p:spTree>
    <p:extLst>
      <p:ext uri="{BB962C8B-B14F-4D97-AF65-F5344CB8AC3E}">
        <p14:creationId xmlns:p14="http://schemas.microsoft.com/office/powerpoint/2010/main" val="4225776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0E86BC5-99CD-3854-7BCF-691832136A23}"/>
              </a:ext>
            </a:extLst>
          </p:cNvPr>
          <p:cNvSpPr>
            <a:spLocks noGrp="1"/>
          </p:cNvSpPr>
          <p:nvPr>
            <p:ph type="dt" sz="half" idx="10"/>
          </p:nvPr>
        </p:nvSpPr>
        <p:spPr/>
        <p:txBody>
          <a:bodyPr/>
          <a:lstStyle>
            <a:lvl1pPr>
              <a:defRPr/>
            </a:lvl1pPr>
          </a:lstStyle>
          <a:p>
            <a:pPr>
              <a:defRPr/>
            </a:pPr>
            <a:fld id="{8396E90A-0269-1E44-8FEB-F1AD61047268}" type="datetime1">
              <a:rPr lang="en-US" altLang="en-US"/>
              <a:pPr>
                <a:defRPr/>
              </a:pPr>
              <a:t>5/8/26</a:t>
            </a:fld>
            <a:endParaRPr lang="en-US" altLang="en-US"/>
          </a:p>
        </p:txBody>
      </p:sp>
      <p:sp>
        <p:nvSpPr>
          <p:cNvPr id="6" name="Footer Placeholder 4">
            <a:extLst>
              <a:ext uri="{FF2B5EF4-FFF2-40B4-BE49-F238E27FC236}">
                <a16:creationId xmlns:a16="http://schemas.microsoft.com/office/drawing/2014/main" id="{1CFB1F3E-E6E7-D5CF-5DC3-C6202BFFE04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541E958-CBE9-E3F5-5D75-2ADA88F7D8B0}"/>
              </a:ext>
            </a:extLst>
          </p:cNvPr>
          <p:cNvSpPr>
            <a:spLocks noGrp="1"/>
          </p:cNvSpPr>
          <p:nvPr>
            <p:ph type="sldNum" sz="quarter" idx="12"/>
          </p:nvPr>
        </p:nvSpPr>
        <p:spPr/>
        <p:txBody>
          <a:bodyPr/>
          <a:lstStyle>
            <a:lvl1pPr>
              <a:defRPr/>
            </a:lvl1pPr>
          </a:lstStyle>
          <a:p>
            <a:pPr>
              <a:defRPr/>
            </a:pPr>
            <a:fld id="{3687A35A-4180-6245-A2A6-31D7654CDD8D}" type="slidenum">
              <a:rPr lang="en-US" altLang="en-US"/>
              <a:pPr>
                <a:defRPr/>
              </a:pPr>
              <a:t>‹#›</a:t>
            </a:fld>
            <a:endParaRPr lang="en-US" altLang="en-US"/>
          </a:p>
        </p:txBody>
      </p:sp>
    </p:spTree>
    <p:extLst>
      <p:ext uri="{BB962C8B-B14F-4D97-AF65-F5344CB8AC3E}">
        <p14:creationId xmlns:p14="http://schemas.microsoft.com/office/powerpoint/2010/main" val="1839735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3553588-07FD-44F7-FD69-2AD9AA2ADF6C}"/>
              </a:ext>
            </a:extLst>
          </p:cNvPr>
          <p:cNvSpPr>
            <a:spLocks noGrp="1"/>
          </p:cNvSpPr>
          <p:nvPr>
            <p:ph type="dt" sz="half" idx="10"/>
          </p:nvPr>
        </p:nvSpPr>
        <p:spPr/>
        <p:txBody>
          <a:bodyPr/>
          <a:lstStyle>
            <a:lvl1pPr>
              <a:defRPr/>
            </a:lvl1pPr>
          </a:lstStyle>
          <a:p>
            <a:pPr>
              <a:defRPr/>
            </a:pPr>
            <a:fld id="{EE60C73D-1D86-8F49-8370-E5FAB0C25A3E}" type="datetime1">
              <a:rPr lang="en-US" altLang="en-US"/>
              <a:pPr>
                <a:defRPr/>
              </a:pPr>
              <a:t>5/8/26</a:t>
            </a:fld>
            <a:endParaRPr lang="en-US" altLang="en-US"/>
          </a:p>
        </p:txBody>
      </p:sp>
      <p:sp>
        <p:nvSpPr>
          <p:cNvPr id="6" name="Footer Placeholder 4">
            <a:extLst>
              <a:ext uri="{FF2B5EF4-FFF2-40B4-BE49-F238E27FC236}">
                <a16:creationId xmlns:a16="http://schemas.microsoft.com/office/drawing/2014/main" id="{CF2E323E-ADF1-1C8D-599D-1FA2D44C95F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859CFA6-171F-BDB0-5715-68CC06BDDA61}"/>
              </a:ext>
            </a:extLst>
          </p:cNvPr>
          <p:cNvSpPr>
            <a:spLocks noGrp="1"/>
          </p:cNvSpPr>
          <p:nvPr>
            <p:ph type="sldNum" sz="quarter" idx="12"/>
          </p:nvPr>
        </p:nvSpPr>
        <p:spPr/>
        <p:txBody>
          <a:bodyPr/>
          <a:lstStyle>
            <a:lvl1pPr>
              <a:defRPr/>
            </a:lvl1pPr>
          </a:lstStyle>
          <a:p>
            <a:pPr>
              <a:defRPr/>
            </a:pPr>
            <a:fld id="{0CCEB762-FA4B-7044-BD79-DD54DC5AF772}" type="slidenum">
              <a:rPr lang="en-US" altLang="en-US"/>
              <a:pPr>
                <a:defRPr/>
              </a:pPr>
              <a:t>‹#›</a:t>
            </a:fld>
            <a:endParaRPr lang="en-US" altLang="en-US"/>
          </a:p>
        </p:txBody>
      </p:sp>
    </p:spTree>
    <p:extLst>
      <p:ext uri="{BB962C8B-B14F-4D97-AF65-F5344CB8AC3E}">
        <p14:creationId xmlns:p14="http://schemas.microsoft.com/office/powerpoint/2010/main" val="1495303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CA1CBA4-BFDC-A38D-D3BD-AB6239A75C0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3BA4CC27-501A-9D82-9E04-A77D60B9E41C}"/>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A248BC3-ACF8-C93A-3D59-7AA3CF22D302}"/>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anose="020F0502020204030204" pitchFamily="34" charset="0"/>
              </a:defRPr>
            </a:lvl1pPr>
          </a:lstStyle>
          <a:p>
            <a:pPr>
              <a:defRPr/>
            </a:pPr>
            <a:fld id="{9BFBECB7-FB7D-D040-9A89-F2290D64FDF2}" type="datetime1">
              <a:rPr lang="en-US" altLang="en-US"/>
              <a:pPr>
                <a:defRPr/>
              </a:pPr>
              <a:t>5/8/26</a:t>
            </a:fld>
            <a:endParaRPr lang="en-US" altLang="en-US"/>
          </a:p>
        </p:txBody>
      </p:sp>
      <p:sp>
        <p:nvSpPr>
          <p:cNvPr id="5" name="Footer Placeholder 4">
            <a:extLst>
              <a:ext uri="{FF2B5EF4-FFF2-40B4-BE49-F238E27FC236}">
                <a16:creationId xmlns:a16="http://schemas.microsoft.com/office/drawing/2014/main" id="{0D488DB2-0663-9284-153D-2C0804EC234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EFFE6B15-5D3E-FA85-505E-E422602869E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331FB6F-5061-F94D-9E1D-16793E6F9CD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Geneva"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Geneva"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Geneva"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Geneva"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Geneva"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Geneva"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Geneva" charset="0"/>
          <a:cs typeface="Geneva"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Geneva" charset="0"/>
          <a:cs typeface="Geneva"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Geneva" charset="0"/>
          <a:cs typeface="Geneva"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Geneva" charset="0"/>
          <a:cs typeface="Geneva"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9.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hemeOverride" Target="../theme/themeOverride10.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hemeOverride" Target="../theme/themeOverride15.xm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hemeOverride" Target="../theme/themeOverride16.xml"/><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hemeOverride" Target="../theme/themeOverride17.xm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20.xml"/><Relationship Id="rId4" Type="http://schemas.openxmlformats.org/officeDocument/2006/relationships/image" Target="../media/image2.jpeg"/></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2.jpeg"/></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openxmlformats.org/officeDocument/2006/relationships/image" Target="../media/image2.jpeg"/></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image" Target="../media/image2.jpeg"/></Relationships>
</file>

<file path=ppt/slides/_rels/slide6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2.jpeg"/></Relationships>
</file>

<file path=ppt/slides/_rels/slide7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7.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8.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AFE54F2-BB82-5EC3-F125-DF326B074373}"/>
              </a:ext>
            </a:extLst>
          </p:cNvPr>
          <p:cNvSpPr>
            <a:spLocks noGrp="1"/>
          </p:cNvSpPr>
          <p:nvPr>
            <p:ph type="ctrTitle"/>
          </p:nvPr>
        </p:nvSpPr>
        <p:spPr>
          <a:xfrm>
            <a:off x="990600" y="4016375"/>
            <a:ext cx="7772400" cy="1470025"/>
          </a:xfrm>
        </p:spPr>
        <p:txBody>
          <a:bodyPr/>
          <a:lstStyle/>
          <a:p>
            <a:pPr eaLnBrk="1" hangingPunct="1"/>
            <a:r>
              <a:rPr lang="en-US" altLang="en-US">
                <a:solidFill>
                  <a:srgbClr val="FFFFFF"/>
                </a:solidFill>
                <a:latin typeface="Arial Black" panose="020B0604020202020204" pitchFamily="34" charset="0"/>
                <a:ea typeface="ＭＳ Ｐゴシック" panose="020B0600070205080204" pitchFamily="34" charset="-128"/>
                <a:cs typeface="Geneva" panose="020B0503030404040204" pitchFamily="34" charset="0"/>
              </a:rPr>
              <a:t>Advanced Placement® Literature Prompts</a:t>
            </a:r>
          </a:p>
        </p:txBody>
      </p:sp>
      <p:sp>
        <p:nvSpPr>
          <p:cNvPr id="14339" name="TextBox 1">
            <a:extLst>
              <a:ext uri="{FF2B5EF4-FFF2-40B4-BE49-F238E27FC236}">
                <a16:creationId xmlns:a16="http://schemas.microsoft.com/office/drawing/2014/main" id="{378905BE-B5D8-E47E-046E-E62B96049A82}"/>
              </a:ext>
            </a:extLst>
          </p:cNvPr>
          <p:cNvSpPr txBox="1">
            <a:spLocks noChangeArrowheads="1"/>
          </p:cNvSpPr>
          <p:nvPr/>
        </p:nvSpPr>
        <p:spPr bwMode="auto">
          <a:xfrm>
            <a:off x="5943600" y="6340475"/>
            <a:ext cx="2971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1600" b="1" dirty="0">
                <a:solidFill>
                  <a:schemeClr val="bg1"/>
                </a:solidFill>
              </a:rPr>
              <a:t>Updated 9 </a:t>
            </a:r>
            <a:r>
              <a:rPr lang="en-US" altLang="en-US" sz="1600" b="1">
                <a:solidFill>
                  <a:schemeClr val="bg1"/>
                </a:solidFill>
              </a:rPr>
              <a:t>May 2026</a:t>
            </a:r>
            <a:endParaRPr lang="en-US" altLang="en-US" sz="16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84A77C00-5AD7-7346-FCFE-606C0D48D45D}"/>
              </a:ext>
            </a:extLst>
          </p:cNvPr>
          <p:cNvSpPr>
            <a:spLocks noGrp="1"/>
          </p:cNvSpPr>
          <p:nvPr>
            <p:ph idx="1"/>
          </p:nvPr>
        </p:nvSpPr>
        <p:spPr>
          <a:xfrm>
            <a:off x="609600" y="503238"/>
            <a:ext cx="8382000" cy="5821362"/>
          </a:xfrm>
        </p:spPr>
        <p:txBody>
          <a:bodyPr/>
          <a:lstStyle/>
          <a:p>
            <a:pPr marL="0" indent="0">
              <a:buFont typeface="Arial" panose="020B0604020202020204" pitchFamily="34" charset="0"/>
              <a:buNone/>
            </a:pPr>
            <a:r>
              <a:rPr lang="en-US" altLang="en-US">
                <a:ea typeface="ＭＳ Ｐゴシック" panose="020B0600070205080204" pitchFamily="34" charset="-128"/>
                <a:cs typeface="Geneva" panose="020B0503030404040204" pitchFamily="34" charset="0"/>
              </a:rPr>
              <a:t>Many works of literature feature characters who accept or reject a hierarchical structure. This hierarchy may be social, economic, political, or familial, or it may apply to some other kind of structure.</a:t>
            </a:r>
            <a:br>
              <a:rPr lang="en-US" altLang="en-US">
                <a:ea typeface="ＭＳ Ｐゴシック" panose="020B0600070205080204" pitchFamily="34" charset="-128"/>
                <a:cs typeface="Geneva" panose="020B0503030404040204" pitchFamily="34" charset="0"/>
              </a:rPr>
            </a:br>
            <a:r>
              <a:rPr lang="en-US" altLang="en-US">
                <a:ea typeface="ＭＳ Ｐゴシック" panose="020B0600070205080204" pitchFamily="34" charset="-128"/>
                <a:cs typeface="Geneva" panose="020B0503030404040204" pitchFamily="34" charset="0"/>
              </a:rPr>
              <a:t>	Either from your own reading or from the list below, choose a work of fiction in which a character responds to a hierarchy in some significant way. Then, in a well-written essay, analyze how that character’s response to the hierarchy contributes to an interpretation of the work as a whole. (2022)</a:t>
            </a:r>
          </a:p>
        </p:txBody>
      </p:sp>
    </p:spTree>
    <p:extLst>
      <p:ext uri="{BB962C8B-B14F-4D97-AF65-F5344CB8AC3E}">
        <p14:creationId xmlns:p14="http://schemas.microsoft.com/office/powerpoint/2010/main" val="2839248602"/>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9365AF76-4560-B40D-5E0C-82F15200AE17}"/>
              </a:ext>
            </a:extLst>
          </p:cNvPr>
          <p:cNvSpPr>
            <a:spLocks noGrp="1"/>
          </p:cNvSpPr>
          <p:nvPr>
            <p:ph idx="1"/>
          </p:nvPr>
        </p:nvSpPr>
        <p:spPr>
          <a:xfrm>
            <a:off x="609600" y="655638"/>
            <a:ext cx="8153400" cy="5821362"/>
          </a:xfrm>
        </p:spPr>
        <p:txBody>
          <a:bodyPr/>
          <a:lstStyle/>
          <a:p>
            <a:pPr marL="0" indent="0">
              <a:buFont typeface="Arial" panose="020B0604020202020204" pitchFamily="34" charset="0"/>
              <a:buNone/>
            </a:pPr>
            <a:r>
              <a:rPr lang="en-US" altLang="en-US">
                <a:ea typeface="ＭＳ Ｐゴシック" panose="020B0600070205080204" pitchFamily="34" charset="-128"/>
                <a:cs typeface="Geneva" panose="020B0503030404040204" pitchFamily="34" charset="0"/>
              </a:rPr>
              <a:t>In many works of fiction houses take on symbolic importance. Such houses may be literal houses or unconventional ones (e.g., hotels, monasteries, or boats).</a:t>
            </a:r>
          </a:p>
          <a:p>
            <a:pPr marL="0" indent="0">
              <a:buFont typeface="Arial" panose="020B0604020202020204" pitchFamily="34" charset="0"/>
              <a:buNone/>
            </a:pPr>
            <a:r>
              <a:rPr lang="en-US" altLang="en-US">
                <a:ea typeface="ＭＳ Ｐゴシック" panose="020B0600070205080204" pitchFamily="34" charset="-128"/>
                <a:cs typeface="Geneva" panose="020B0503030404040204" pitchFamily="34" charset="0"/>
              </a:rPr>
              <a:t>	Either from your own reading or from the list below, choose a work of fiction in which a literal or unconventional house serves as a significant symbol. Then, in a well-written essay, analyze how this house contributes to an interpretation of the work as a whole. (2021)</a:t>
            </a:r>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00087D82-F33D-B267-5222-A24D62B8BC8B}"/>
              </a:ext>
            </a:extLst>
          </p:cNvPr>
          <p:cNvSpPr>
            <a:spLocks noGrp="1"/>
          </p:cNvSpPr>
          <p:nvPr>
            <p:ph idx="1"/>
          </p:nvPr>
        </p:nvSpPr>
        <p:spPr>
          <a:xfrm>
            <a:off x="609600" y="655638"/>
            <a:ext cx="8001000" cy="5821362"/>
          </a:xfrm>
        </p:spPr>
        <p:txBody>
          <a:bodyPr/>
          <a:lstStyle/>
          <a:p>
            <a:pPr marL="0" indent="0">
              <a:lnSpc>
                <a:spcPct val="90000"/>
              </a:lnSpc>
              <a:buFont typeface="Arial" panose="020B0604020202020204" pitchFamily="34" charset="0"/>
              <a:buNone/>
            </a:pPr>
            <a:r>
              <a:rPr lang="en-US" altLang="en-US" sz="3400">
                <a:ea typeface="ＭＳ Ｐゴシック" panose="020B0600070205080204" pitchFamily="34" charset="-128"/>
                <a:cs typeface="Geneva" panose="020B0503030404040204" pitchFamily="34" charset="0"/>
              </a:rPr>
              <a:t>In his 2004 novel </a:t>
            </a:r>
            <a:r>
              <a:rPr lang="en-US" altLang="en-US" sz="3400" i="1">
                <a:ea typeface="ＭＳ Ｐゴシック" panose="020B0600070205080204" pitchFamily="34" charset="-128"/>
                <a:cs typeface="Geneva" panose="020B0503030404040204" pitchFamily="34" charset="0"/>
              </a:rPr>
              <a:t>Magic Seeds</a:t>
            </a:r>
            <a:r>
              <a:rPr lang="en-US" altLang="en-US" sz="3400">
                <a:ea typeface="ＭＳ Ｐゴシック" panose="020B0600070205080204" pitchFamily="34" charset="-128"/>
                <a:cs typeface="Geneva" panose="020B0503030404040204" pitchFamily="34" charset="0"/>
              </a:rPr>
              <a:t>, V. S. Naipaul writes: “It is wrong to have an ideal view of the world. That’s where the mischief starts. That’s where everything starts unravelling.” </a:t>
            </a:r>
          </a:p>
          <a:p>
            <a:pPr marL="0" indent="0">
              <a:lnSpc>
                <a:spcPct val="90000"/>
              </a:lnSpc>
              <a:buFont typeface="Arial" panose="020B0604020202020204" pitchFamily="34" charset="0"/>
              <a:buNone/>
            </a:pPr>
            <a:r>
              <a:rPr lang="en-US" altLang="en-US" sz="3400">
                <a:ea typeface="ＭＳ Ｐゴシック" panose="020B0600070205080204" pitchFamily="34" charset="-128"/>
                <a:cs typeface="Geneva" panose="020B0503030404040204" pitchFamily="34" charset="0"/>
              </a:rPr>
              <a:t>	Select a novel, play, or epic poem in which a character holds an “ideal view of the world.” Then write an essay in which you analyze the character’s idealism and its positive or negative consequences. Explain how the author’s portrayal of this idealism illuminates the meaning of the work as a whole. (2019) </a:t>
            </a:r>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69827F29-F5A9-B234-91E1-19CA6CC46ABB}"/>
              </a:ext>
            </a:extLst>
          </p:cNvPr>
          <p:cNvSpPr>
            <a:spLocks noGrp="1"/>
          </p:cNvSpPr>
          <p:nvPr>
            <p:ph idx="1"/>
          </p:nvPr>
        </p:nvSpPr>
        <p:spPr>
          <a:xfrm>
            <a:off x="609600" y="655638"/>
            <a:ext cx="8001000" cy="5821362"/>
          </a:xfrm>
        </p:spPr>
        <p:txBody>
          <a:bodyPr/>
          <a:lstStyle/>
          <a:p>
            <a:pPr marL="0" indent="0">
              <a:lnSpc>
                <a:spcPct val="80000"/>
              </a:lnSpc>
              <a:buFont typeface="Arial" panose="020B0604020202020204" pitchFamily="34" charset="0"/>
              <a:buNone/>
            </a:pPr>
            <a:r>
              <a:rPr lang="en-US" altLang="en-US" sz="3300">
                <a:ea typeface="ＭＳ Ｐゴシック" panose="020B0600070205080204" pitchFamily="34" charset="-128"/>
                <a:cs typeface="Geneva" panose="020B0503030404040204" pitchFamily="34" charset="0"/>
              </a:rPr>
              <a:t>Many works of literature feature characters who have been given a literal or figurative gift. Then gift may be an object, or it may be a quality such as uncommon beauty, significant Social position, great mental or imaginative faculties, or extraordinary physical powers. Yet this gift is often also a burden or a handicap. Select a character from a novel, epic, or play who has been given a gift that is both an advantage and a problem. Then write a well-developed essay analyzing the complex nature of the gift and how the gift contributes to the meaning of the work as a whole. (2018)</a:t>
            </a:r>
          </a:p>
          <a:p>
            <a:pPr marL="0" indent="0" eaLnBrk="1" hangingPunct="1">
              <a:lnSpc>
                <a:spcPct val="80000"/>
              </a:lnSpc>
              <a:buFont typeface="Arial" panose="020B0604020202020204" pitchFamily="34" charset="0"/>
              <a:buNone/>
            </a:pPr>
            <a:endParaRPr lang="en-US" altLang="en-US" sz="2900">
              <a:ea typeface="ＭＳ Ｐゴシック" panose="020B0600070205080204" pitchFamily="34" charset="-128"/>
              <a:cs typeface="Geneva" panose="020B050303040404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CB657490-50FE-6FA0-5F8B-0C25825EDBE3}"/>
              </a:ext>
            </a:extLst>
          </p:cNvPr>
          <p:cNvSpPr>
            <a:spLocks noGrp="1"/>
          </p:cNvSpPr>
          <p:nvPr>
            <p:ph idx="1"/>
          </p:nvPr>
        </p:nvSpPr>
        <p:spPr>
          <a:xfrm>
            <a:off x="609600" y="655638"/>
            <a:ext cx="8229600" cy="5516562"/>
          </a:xfrm>
        </p:spPr>
        <p:txBody>
          <a:bodyPr/>
          <a:lstStyle/>
          <a:p>
            <a:pPr marL="0" indent="0" eaLnBrk="1" hangingPunct="1">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Select a novel, play, or epic poem that features a character whose origins are unusual or mysterious. Then write an essay in which you analyze how these origins shape the character and that character’s relationships, and how the origins contribute to the meaning of the work as a whole. (2017)</a:t>
            </a:r>
          </a:p>
          <a:p>
            <a:pPr marL="0" indent="0" eaLnBrk="1" hangingPunct="1">
              <a:buFont typeface="Arial" panose="020B0604020202020204" pitchFamily="34" charset="0"/>
              <a:buNone/>
            </a:pPr>
            <a:endParaRPr lang="en-US" altLang="en-US" sz="4100">
              <a:ea typeface="ＭＳ Ｐゴシック" panose="020B0600070205080204" pitchFamily="34" charset="-128"/>
              <a:cs typeface="Geneva" panose="020B050303040404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id="{344BBFD0-2A92-A0F0-260C-C81933C68F26}"/>
              </a:ext>
            </a:extLst>
          </p:cNvPr>
          <p:cNvSpPr>
            <a:spLocks noGrp="1"/>
          </p:cNvSpPr>
          <p:nvPr>
            <p:ph idx="1"/>
          </p:nvPr>
        </p:nvSpPr>
        <p:spPr>
          <a:xfrm>
            <a:off x="228600" y="381000"/>
            <a:ext cx="8686800" cy="6248400"/>
          </a:xfrm>
        </p:spPr>
        <p:txBody>
          <a:bodyPr/>
          <a:lstStyle/>
          <a:p>
            <a:pPr marL="0" indent="0">
              <a:lnSpc>
                <a:spcPct val="80000"/>
              </a:lnSpc>
              <a:buFont typeface="Arial" panose="020B0604020202020204" pitchFamily="34" charset="0"/>
              <a:buNone/>
            </a:pPr>
            <a:r>
              <a:rPr lang="en-US" altLang="en-US" sz="3500">
                <a:ea typeface="ＭＳ Ｐゴシック" panose="020B0600070205080204" pitchFamily="34" charset="-128"/>
                <a:cs typeface="Geneva" panose="020B0503030404040204" pitchFamily="34" charset="0"/>
              </a:rPr>
              <a:t>Many works of literature contain a character who intentionally deceives others. The character’s dishonesty may be intended either to help or to hurt. Such a character, for example, may choose to mislead others for personal safety, to spare someone’s feelings, or to carry out a crime. </a:t>
            </a:r>
          </a:p>
          <a:p>
            <a:pPr marL="0" indent="0">
              <a:lnSpc>
                <a:spcPct val="80000"/>
              </a:lnSpc>
              <a:buFont typeface="Arial" panose="020B0604020202020204" pitchFamily="34" charset="0"/>
              <a:buNone/>
            </a:pPr>
            <a:r>
              <a:rPr lang="en-US" altLang="en-US" sz="3500">
                <a:ea typeface="ＭＳ Ｐゴシック" panose="020B0600070205080204" pitchFamily="34" charset="-128"/>
                <a:cs typeface="Geneva" panose="020B0503030404040204" pitchFamily="34" charset="0"/>
              </a:rPr>
              <a:t>	Choose a novel or play in which a character deceives others. Then, in a well-written essay, analyze the motives for that character’s deception and discuss how the deception contributes to the meaning of the work as a whole. </a:t>
            </a:r>
            <a:r>
              <a:rPr lang="en-US" altLang="en-US" sz="3400">
                <a:ea typeface="ＭＳ Ｐゴシック" panose="020B0600070205080204" pitchFamily="34" charset="-128"/>
                <a:cs typeface="Geneva" panose="020B0503030404040204" pitchFamily="34" charset="0"/>
              </a:rPr>
              <a:t>(2016)</a:t>
            </a:r>
          </a:p>
          <a:p>
            <a:pPr marL="0" indent="0" eaLnBrk="1" hangingPunct="1">
              <a:lnSpc>
                <a:spcPct val="80000"/>
              </a:lnSpc>
              <a:buFont typeface="Arial" panose="020B0604020202020204" pitchFamily="34" charset="0"/>
              <a:buNone/>
            </a:pPr>
            <a:endParaRPr lang="en-US" altLang="en-US" sz="3500">
              <a:ea typeface="ＭＳ Ｐゴシック" panose="020B0600070205080204" pitchFamily="34" charset="-128"/>
              <a:cs typeface="Geneva" panose="020B050303040404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BE158E60-7B79-7448-5897-55D33DA6DF02}"/>
              </a:ext>
            </a:extLst>
          </p:cNvPr>
          <p:cNvSpPr>
            <a:spLocks noGrp="1"/>
          </p:cNvSpPr>
          <p:nvPr>
            <p:ph idx="1"/>
          </p:nvPr>
        </p:nvSpPr>
        <p:spPr>
          <a:xfrm>
            <a:off x="228600" y="381000"/>
            <a:ext cx="8686800" cy="6248400"/>
          </a:xfrm>
        </p:spPr>
        <p:txBody>
          <a:bodyPr/>
          <a:lstStyle/>
          <a:p>
            <a:pPr marL="0" indent="0">
              <a:buFont typeface="Arial" panose="020B0604020202020204" pitchFamily="34" charset="0"/>
              <a:buNone/>
              <a:defRPr/>
            </a:pPr>
            <a:r>
              <a:rPr lang="en-US" sz="2800" dirty="0"/>
              <a:t>In </a:t>
            </a:r>
            <a:r>
              <a:rPr lang="en-US" sz="2800" i="1" dirty="0"/>
              <a:t>The </a:t>
            </a:r>
            <a:r>
              <a:rPr lang="en-US" sz="2800" i="1" dirty="0" err="1"/>
              <a:t>Defence</a:t>
            </a:r>
            <a:r>
              <a:rPr lang="en-US" sz="2800" i="1" dirty="0"/>
              <a:t> of Poesy</a:t>
            </a:r>
            <a:r>
              <a:rPr lang="en-US" sz="2800" dirty="0"/>
              <a:t> (1595), Sir Philip Sidney asserts that the purpose of imaginative literature is “to teach and delight.” He writes that “the poet” may sugarcoat a serious message:</a:t>
            </a:r>
          </a:p>
          <a:p>
            <a:pPr marL="0" indent="0">
              <a:buFont typeface="Arial" panose="020B0604020202020204" pitchFamily="34" charset="0"/>
              <a:buNone/>
              <a:defRPr/>
            </a:pPr>
            <a:r>
              <a:rPr lang="en-US" sz="2800" dirty="0"/>
              <a:t>     </a:t>
            </a:r>
            <a:r>
              <a:rPr lang="en-US" sz="2400" dirty="0"/>
              <a:t>“[H]e cometh unto you, with a tale which </a:t>
            </a:r>
            <a:r>
              <a:rPr lang="en-US" sz="2400" dirty="0" err="1"/>
              <a:t>holdeth</a:t>
            </a:r>
            <a:r>
              <a:rPr lang="en-US" sz="2400" dirty="0"/>
              <a:t> children</a:t>
            </a:r>
            <a:br>
              <a:rPr lang="en-US" sz="2400" dirty="0"/>
            </a:br>
            <a:r>
              <a:rPr lang="en-US" sz="2400" dirty="0"/>
              <a:t>      from play, and old men from the chimney corner. And,</a:t>
            </a:r>
            <a:br>
              <a:rPr lang="en-US" sz="2400" dirty="0"/>
            </a:br>
            <a:r>
              <a:rPr lang="en-US" sz="2400" dirty="0"/>
              <a:t>      pretending no more, doth intend the winning of the mind</a:t>
            </a:r>
            <a:br>
              <a:rPr lang="en-US" sz="2400" dirty="0"/>
            </a:br>
            <a:r>
              <a:rPr lang="en-US" sz="2400" dirty="0"/>
              <a:t>      from wickedness to virtue —even as the child is often brought</a:t>
            </a:r>
            <a:br>
              <a:rPr lang="en-US" sz="2400" dirty="0"/>
            </a:br>
            <a:r>
              <a:rPr lang="en-US" sz="2400" dirty="0"/>
              <a:t>      to take most wholesome things by hiding them in such other</a:t>
            </a:r>
            <a:br>
              <a:rPr lang="en-US" sz="2400" dirty="0"/>
            </a:br>
            <a:r>
              <a:rPr lang="en-US" sz="2400" dirty="0"/>
              <a:t>      as have a pleasant taste…”</a:t>
            </a:r>
          </a:p>
          <a:p>
            <a:pPr marL="0" indent="0">
              <a:buFont typeface="Arial" panose="020B0604020202020204" pitchFamily="34" charset="0"/>
              <a:buNone/>
              <a:defRPr/>
            </a:pPr>
            <a:r>
              <a:rPr lang="en-US" sz="2800" dirty="0"/>
              <a:t>     Choose a novel or play that seems intended both “to teach and delight” and then write a well-organized essay in which you show how the author pursues the dual purposes of instructing and pleasing the reader in the work as a whole. (2016B)</a:t>
            </a:r>
          </a:p>
          <a:p>
            <a:pPr>
              <a:defRPr/>
            </a:pPr>
            <a:endParaRPr lang="en-US" dirty="0"/>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3554" name="Content Placeholder 2">
            <a:extLst>
              <a:ext uri="{FF2B5EF4-FFF2-40B4-BE49-F238E27FC236}">
                <a16:creationId xmlns:a16="http://schemas.microsoft.com/office/drawing/2014/main" id="{09ADA449-4990-9FE4-F8E8-9008825DC756}"/>
              </a:ext>
            </a:extLst>
          </p:cNvPr>
          <p:cNvSpPr>
            <a:spLocks noGrp="1"/>
          </p:cNvSpPr>
          <p:nvPr>
            <p:ph idx="1"/>
          </p:nvPr>
        </p:nvSpPr>
        <p:spPr>
          <a:xfrm>
            <a:off x="609600" y="655638"/>
            <a:ext cx="8229600" cy="5516562"/>
          </a:xfrm>
        </p:spPr>
        <p:txBody>
          <a:bodyPr/>
          <a:lstStyle/>
          <a:p>
            <a:pPr marL="0" indent="0" eaLnBrk="1" hangingPunct="1">
              <a:lnSpc>
                <a:spcPct val="9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In literary works, cruelty often functions as a crucial motivation or a major social or political factor. Select a novel, play, or epic poem in which acts of cruelty are important to the theme. Then write a well-developed essay analyzing how cruelty functions in the work as a whole and what the cruelty reveals about the perpetrator and/or victim.</a:t>
            </a:r>
          </a:p>
          <a:p>
            <a:pPr marL="0" indent="0" eaLnBrk="1" hangingPunct="1">
              <a:lnSpc>
                <a:spcPct val="9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(2015)</a:t>
            </a:r>
          </a:p>
          <a:p>
            <a:pPr marL="0" indent="0" eaLnBrk="1" hangingPunct="1">
              <a:lnSpc>
                <a:spcPct val="90000"/>
              </a:lnSpc>
              <a:buFont typeface="Arial" panose="020B0604020202020204" pitchFamily="34" charset="0"/>
              <a:buNone/>
            </a:pPr>
            <a:endParaRPr lang="en-US" altLang="en-US" sz="3800">
              <a:ea typeface="ＭＳ Ｐゴシック" panose="020B0600070205080204" pitchFamily="34" charset="-128"/>
              <a:cs typeface="Geneva" panose="020B050303040404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91138" name="Content Placeholder 2">
            <a:extLst>
              <a:ext uri="{FF2B5EF4-FFF2-40B4-BE49-F238E27FC236}">
                <a16:creationId xmlns:a16="http://schemas.microsoft.com/office/drawing/2014/main" id="{0C2B06C6-4536-174B-B75E-F84DD5F782BD}"/>
              </a:ext>
            </a:extLst>
          </p:cNvPr>
          <p:cNvSpPr>
            <a:spLocks noGrp="1"/>
          </p:cNvSpPr>
          <p:nvPr>
            <p:ph idx="1"/>
          </p:nvPr>
        </p:nvSpPr>
        <p:spPr>
          <a:xfrm>
            <a:off x="609600" y="655638"/>
            <a:ext cx="8229600" cy="5516562"/>
          </a:xfrm>
        </p:spPr>
        <p:txBody>
          <a:bodyPr/>
          <a:lstStyle/>
          <a:p>
            <a:pPr marL="0" indent="0">
              <a:buFont typeface="Arial" panose="020B0604020202020204" pitchFamily="34" charset="0"/>
              <a:buNone/>
            </a:pPr>
            <a:r>
              <a:rPr lang="en-US" altLang="en-US" sz="3800">
                <a:ea typeface="ＭＳ Ｐゴシック" panose="020B0600070205080204" pitchFamily="34" charset="-128"/>
                <a:cs typeface="Geneva" panose="020B0503030404040204" pitchFamily="34" charset="0"/>
              </a:rPr>
              <a:t>Names are often keys to the signicance of literary characters. Select a novel or play in which a central figure’s name gives access to that character’s ambiguity or complexity. Then write a well-organized essay analyzing how the name illuminates that character and informs the meaning of the work as a whole. (2015B)</a:t>
            </a:r>
          </a:p>
          <a:p>
            <a:pPr marL="0" indent="0" eaLnBrk="1" hangingPunct="1">
              <a:lnSpc>
                <a:spcPct val="90000"/>
              </a:lnSpc>
              <a:buFont typeface="Arial" panose="020B0604020202020204" pitchFamily="34" charset="0"/>
              <a:buNone/>
            </a:pPr>
            <a:endParaRPr lang="en-US" altLang="en-US" sz="3800">
              <a:ea typeface="ＭＳ Ｐゴシック" panose="020B0600070205080204" pitchFamily="34" charset="-128"/>
              <a:cs typeface="Geneva" panose="020B050303040404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BA1913E9-1AD4-F965-6C2B-DC6D3A15327D}"/>
              </a:ext>
            </a:extLst>
          </p:cNvPr>
          <p:cNvSpPr>
            <a:spLocks noGrp="1"/>
          </p:cNvSpPr>
          <p:nvPr>
            <p:ph idx="1"/>
          </p:nvPr>
        </p:nvSpPr>
        <p:spPr>
          <a:xfrm>
            <a:off x="457200" y="274638"/>
            <a:ext cx="8534400" cy="5516562"/>
          </a:xfrm>
        </p:spPr>
        <p:txBody>
          <a:bodyPr/>
          <a:lstStyle/>
          <a:p>
            <a:pPr marL="0" indent="0" eaLnBrk="1" hangingPunct="1">
              <a:buFont typeface="Arial" panose="020B0604020202020204" pitchFamily="34" charset="0"/>
              <a:buNone/>
            </a:pPr>
            <a:r>
              <a:rPr lang="en-US" altLang="en-US" sz="3400">
                <a:ea typeface="ＭＳ Ｐゴシック" panose="020B0600070205080204" pitchFamily="34" charset="-128"/>
                <a:cs typeface="Geneva" panose="020B0503030404040204" pitchFamily="34" charset="0"/>
              </a:rPr>
              <a:t>It has often been said that what we value can be determined only by what we sacrifice. Consider how this statement applies to a character from a novel or play. Select a character that has deliberately sacrificed, surrendered, or forfeited something in a way that highlights that character’s values. Then write a well-organized essay in which you analyze how the particular sacrifice illuminates the character’s values and provides a deeper understanding of the meaning of the work as a whole.  (2014)</a:t>
            </a:r>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a:extLst>
            <a:ext uri="{FF2B5EF4-FFF2-40B4-BE49-F238E27FC236}">
              <a16:creationId xmlns:a16="http://schemas.microsoft.com/office/drawing/2014/main" id="{F50014CE-8C7A-86D6-CFD8-3D7FD956D66B}"/>
            </a:ext>
          </a:extLst>
        </p:cNvPr>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DBC86ABC-F7B1-F0B6-70D8-98E757DD436F}"/>
              </a:ext>
            </a:extLst>
          </p:cNvPr>
          <p:cNvSpPr>
            <a:spLocks noGrp="1"/>
          </p:cNvSpPr>
          <p:nvPr>
            <p:ph idx="1"/>
          </p:nvPr>
        </p:nvSpPr>
        <p:spPr>
          <a:xfrm>
            <a:off x="533400" y="579438"/>
            <a:ext cx="8382000" cy="5821362"/>
          </a:xfrm>
        </p:spPr>
        <p:txBody>
          <a:bodyPr/>
          <a:lstStyle/>
          <a:p>
            <a:pPr marL="0" marR="0" indent="0">
              <a:buNone/>
            </a:pPr>
            <a:r>
              <a:rPr lang="en-US" sz="3400" dirty="0">
                <a:ea typeface="ＭＳ Ｐゴシック" panose="020B0600070205080204" pitchFamily="34" charset="-128"/>
              </a:rPr>
              <a:t>Many works of literature depict a conflict between the old and the new. Old worlds, old ways, or old values clash with newer ones.</a:t>
            </a:r>
          </a:p>
          <a:p>
            <a:pPr marL="0" marR="0" indent="0">
              <a:buNone/>
            </a:pPr>
            <a:r>
              <a:rPr lang="en-US" sz="3400" dirty="0">
                <a:ea typeface="ＭＳ Ｐゴシック" panose="020B0600070205080204" pitchFamily="34" charset="-128"/>
              </a:rPr>
              <a:t>	Either from your own reading or from following list, choose a work of fiction in which there is marked tension between the old and the new. Then, in a well-written essay, analyze how the tension between the old and the new contributes to an </a:t>
            </a:r>
            <a:r>
              <a:rPr lang="en-US" sz="3400" dirty="0" err="1">
                <a:ea typeface="ＭＳ Ｐゴシック" panose="020B0600070205080204" pitchFamily="34" charset="-128"/>
              </a:rPr>
              <a:t>interpretatrion</a:t>
            </a:r>
            <a:r>
              <a:rPr lang="en-US" sz="3400" dirty="0">
                <a:ea typeface="ＭＳ Ｐゴシック" panose="020B0600070205080204" pitchFamily="34" charset="-128"/>
              </a:rPr>
              <a:t> of the work as a whole. (2026) </a:t>
            </a:r>
          </a:p>
        </p:txBody>
      </p:sp>
    </p:spTree>
    <p:extLst>
      <p:ext uri="{BB962C8B-B14F-4D97-AF65-F5344CB8AC3E}">
        <p14:creationId xmlns:p14="http://schemas.microsoft.com/office/powerpoint/2010/main" val="536574883"/>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C7A164-C69D-B3AF-301E-546FED319649}"/>
              </a:ext>
            </a:extLst>
          </p:cNvPr>
          <p:cNvSpPr>
            <a:spLocks noGrp="1"/>
          </p:cNvSpPr>
          <p:nvPr>
            <p:ph idx="1"/>
          </p:nvPr>
        </p:nvSpPr>
        <p:spPr>
          <a:xfrm>
            <a:off x="609600" y="655638"/>
            <a:ext cx="8229600" cy="5516562"/>
          </a:xfrm>
        </p:spPr>
        <p:txBody>
          <a:bodyPr>
            <a:normAutofit fontScale="85000" lnSpcReduction="10000"/>
          </a:bodyPr>
          <a:lstStyle/>
          <a:p>
            <a:pPr marL="0" indent="0" eaLnBrk="1" hangingPunct="1">
              <a:buFont typeface="Arial" charset="0"/>
              <a:buNone/>
              <a:defRPr/>
            </a:pPr>
            <a:r>
              <a:rPr lang="en-US" sz="4000" dirty="0"/>
              <a:t>A bildungsroman, or coming-of-age novel, recounts the psychological or moral development of its protagonist from youth to maturity, when this character recognizes his or her place in the world. </a:t>
            </a:r>
          </a:p>
          <a:p>
            <a:pPr marL="0" indent="0" eaLnBrk="1" hangingPunct="1">
              <a:buFont typeface="Arial" charset="0"/>
              <a:buNone/>
              <a:defRPr/>
            </a:pPr>
            <a:r>
              <a:rPr lang="en-US" sz="4000" dirty="0"/>
              <a:t>	Select a single pivotal moment in the psychological or moral development of the protagonist of a bildungsroman. . Then write a well-organized essay that analyzes how that single moment shapes the meaning of the work as a whole. (2013)</a:t>
            </a:r>
          </a:p>
          <a:p>
            <a:pPr marL="0" indent="0" eaLnBrk="1" hangingPunct="1">
              <a:buFont typeface="Arial" charset="0"/>
              <a:buNone/>
              <a:defRPr/>
            </a:pPr>
            <a:endParaRPr lang="en-US" sz="4100" dirty="0"/>
          </a:p>
        </p:txBody>
      </p:sp>
    </p:spTree>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07CF42-E681-98E8-B464-911F08629533}"/>
              </a:ext>
            </a:extLst>
          </p:cNvPr>
          <p:cNvSpPr>
            <a:spLocks noGrp="1"/>
          </p:cNvSpPr>
          <p:nvPr>
            <p:ph idx="1"/>
          </p:nvPr>
        </p:nvSpPr>
        <p:spPr>
          <a:xfrm>
            <a:off x="609600" y="655638"/>
            <a:ext cx="8229600" cy="5516562"/>
          </a:xfrm>
        </p:spPr>
        <p:txBody>
          <a:bodyPr>
            <a:normAutofit lnSpcReduction="10000"/>
          </a:bodyPr>
          <a:lstStyle/>
          <a:p>
            <a:pPr marL="0" indent="0">
              <a:buFont typeface="Arial" panose="020B0604020202020204" pitchFamily="34" charset="0"/>
              <a:buNone/>
              <a:defRPr/>
            </a:pPr>
            <a:r>
              <a:rPr lang="en-US" sz="3600" dirty="0"/>
              <a:t>Some works of literature focus on the conflict that can arise when characters of different generations respond to the same situation. Select a novel or play in which such contrasting perspectives play a pivotal role. Then write a well-organized essay in which you analyze how the opposing viewpoints and values of older and younger characters contribute to the meaning of the work as a whole. (2013B)</a:t>
            </a:r>
          </a:p>
          <a:p>
            <a:pPr marL="0" indent="0">
              <a:buFont typeface="Arial" panose="020B0604020202020204" pitchFamily="34" charset="0"/>
              <a:buNone/>
              <a:defRPr/>
            </a:pPr>
            <a:endParaRPr lang="en-US" sz="3600" dirty="0"/>
          </a:p>
          <a:p>
            <a:pPr marL="0" indent="0" eaLnBrk="1" hangingPunct="1">
              <a:buFont typeface="Arial" charset="0"/>
              <a:buNone/>
              <a:defRPr/>
            </a:pPr>
            <a:endParaRPr lang="en-US" sz="4100" dirty="0"/>
          </a:p>
        </p:txBody>
      </p:sp>
    </p:spTree>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6626" name="Content Placeholder 2">
            <a:extLst>
              <a:ext uri="{FF2B5EF4-FFF2-40B4-BE49-F238E27FC236}">
                <a16:creationId xmlns:a16="http://schemas.microsoft.com/office/drawing/2014/main" id="{B55380CA-4172-4A30-C4ED-2DB0B2EFFEF7}"/>
              </a:ext>
            </a:extLst>
          </p:cNvPr>
          <p:cNvSpPr>
            <a:spLocks noGrp="1"/>
          </p:cNvSpPr>
          <p:nvPr>
            <p:ph idx="1"/>
          </p:nvPr>
        </p:nvSpPr>
        <p:spPr>
          <a:xfrm>
            <a:off x="457200" y="609600"/>
            <a:ext cx="8229600" cy="5516563"/>
          </a:xfrm>
        </p:spPr>
        <p:txBody>
          <a:bodyPr/>
          <a:lstStyle/>
          <a:p>
            <a:pPr marL="0" indent="0" eaLnBrk="1" hangingPunct="1">
              <a:lnSpc>
                <a:spcPct val="90000"/>
              </a:lnSpc>
              <a:buFont typeface="Arial" panose="020B0604020202020204" pitchFamily="34" charset="0"/>
              <a:buNone/>
            </a:pPr>
            <a:r>
              <a:rPr lang="en-US"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And, after all, our surroundings influence our lives and characters as much as fate, destiny or any supernatural agency.</a:t>
            </a:r>
            <a:r>
              <a:rPr lang="en-US"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 Pauline Hopkins, </a:t>
            </a:r>
            <a:r>
              <a:rPr lang="en-US" altLang="ja-JP" sz="3400" i="1">
                <a:ea typeface="ＭＳ Ｐゴシック" panose="020B0600070205080204" pitchFamily="34" charset="-128"/>
                <a:cs typeface="Geneva" panose="020B0503030404040204" pitchFamily="34" charset="0"/>
              </a:rPr>
              <a:t>Contending Forces</a:t>
            </a:r>
          </a:p>
          <a:p>
            <a:pPr marL="0" indent="0" eaLnBrk="1" hangingPunct="1">
              <a:lnSpc>
                <a:spcPct val="90000"/>
              </a:lnSpc>
              <a:buFont typeface="Arial" panose="020B0604020202020204" pitchFamily="34" charset="0"/>
              <a:buNone/>
            </a:pPr>
            <a:r>
              <a:rPr lang="en-US" altLang="en-US" sz="3400">
                <a:ea typeface="ＭＳ Ｐゴシック" panose="020B0600070205080204" pitchFamily="34" charset="-128"/>
                <a:cs typeface="Geneva" panose="020B0503030404040204" pitchFamily="34" charset="0"/>
              </a:rPr>
              <a:t>	Choose a novel or play in which cultural, physical, or geographical surroundings shape psychological or moral traits in a character. Then write a well-organized essay in which you analyze how surroundings affect this character and illuminate the meaning of the work as a whole. (2012)</a:t>
            </a:r>
          </a:p>
          <a:p>
            <a:pPr marL="0" indent="0" eaLnBrk="1" hangingPunct="1">
              <a:lnSpc>
                <a:spcPct val="90000"/>
              </a:lnSpc>
              <a:buFont typeface="Arial" panose="020B0604020202020204" pitchFamily="34" charset="0"/>
              <a:buNone/>
            </a:pPr>
            <a:endParaRPr lang="en-US" altLang="en-US" sz="3500">
              <a:ea typeface="ＭＳ Ｐゴシック" panose="020B0600070205080204" pitchFamily="34" charset="-128"/>
              <a:cs typeface="Geneva" panose="020B050303040404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7650" name="Content Placeholder 2">
            <a:extLst>
              <a:ext uri="{FF2B5EF4-FFF2-40B4-BE49-F238E27FC236}">
                <a16:creationId xmlns:a16="http://schemas.microsoft.com/office/drawing/2014/main" id="{599504BA-6535-CF8F-A634-8EA9367BFC64}"/>
              </a:ext>
            </a:extLst>
          </p:cNvPr>
          <p:cNvSpPr>
            <a:spLocks noGrp="1"/>
          </p:cNvSpPr>
          <p:nvPr>
            <p:ph idx="1"/>
          </p:nvPr>
        </p:nvSpPr>
        <p:spPr>
          <a:xfrm>
            <a:off x="457200" y="609600"/>
            <a:ext cx="8229600" cy="5516563"/>
          </a:xfrm>
        </p:spPr>
        <p:txBody>
          <a:bodyPr/>
          <a:lstStyle/>
          <a:p>
            <a:pPr marL="0" indent="0" eaLnBrk="1" hangingPunct="1">
              <a:lnSpc>
                <a:spcPct val="8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In a novel by William Styron, a father tells his son that life “is a search for justice.”</a:t>
            </a:r>
          </a:p>
          <a:p>
            <a:pPr marL="0" indent="0" eaLnBrk="1" hangingPunct="1">
              <a:lnSpc>
                <a:spcPct val="8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	Choose a character from a novel or play who responds in some significant way to justice or injustice. Then write a well-developed essay in which you analyze the character’s understanding of justice, the degree to which the character’s search for justice is successful, and the significance of this search for the work as a whole. (2011)</a:t>
            </a:r>
            <a:endParaRPr lang="en-US" altLang="en-US" sz="3800">
              <a:ea typeface="ＭＳ Ｐゴシック" panose="020B0600070205080204" pitchFamily="34" charset="-128"/>
              <a:cs typeface="Geneva" panose="020B050303040404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8674" name="Content Placeholder 2">
            <a:extLst>
              <a:ext uri="{FF2B5EF4-FFF2-40B4-BE49-F238E27FC236}">
                <a16:creationId xmlns:a16="http://schemas.microsoft.com/office/drawing/2014/main" id="{E3A51936-0B80-EB85-75BB-8A2A3467E4A3}"/>
              </a:ext>
            </a:extLst>
          </p:cNvPr>
          <p:cNvSpPr>
            <a:spLocks noGrp="1"/>
          </p:cNvSpPr>
          <p:nvPr>
            <p:ph idx="1"/>
          </p:nvPr>
        </p:nvSpPr>
        <p:spPr>
          <a:xfrm>
            <a:off x="457200" y="609600"/>
            <a:ext cx="8229600" cy="5516563"/>
          </a:xfrm>
        </p:spPr>
        <p:txBody>
          <a:bodyPr/>
          <a:lstStyle/>
          <a:p>
            <a:pPr marL="0" indent="0" eaLnBrk="1" hangingPunct="1">
              <a:buFont typeface="Arial" panose="020B0604020202020204" pitchFamily="34" charset="0"/>
              <a:buNone/>
            </a:pPr>
            <a:r>
              <a:rPr lang="en-US" altLang="en-US" sz="2800">
                <a:ea typeface="ＭＳ Ｐゴシック" panose="020B0600070205080204" pitchFamily="34" charset="-128"/>
                <a:cs typeface="Geneva" panose="020B0503030404040204" pitchFamily="34" charset="0"/>
              </a:rPr>
              <a:t>In </a:t>
            </a:r>
            <a:r>
              <a:rPr lang="en-US" altLang="en-US" sz="2800" i="1">
                <a:ea typeface="ＭＳ Ｐゴシック" panose="020B0600070205080204" pitchFamily="34" charset="-128"/>
                <a:cs typeface="Geneva" panose="020B0503030404040204" pitchFamily="34" charset="0"/>
              </a:rPr>
              <a:t>The Writing of Fiction </a:t>
            </a:r>
            <a:r>
              <a:rPr lang="en-US" altLang="en-US" sz="2800">
                <a:ea typeface="ＭＳ Ｐゴシック" panose="020B0600070205080204" pitchFamily="34" charset="-128"/>
                <a:cs typeface="Geneva" panose="020B0503030404040204" pitchFamily="34" charset="0"/>
              </a:rPr>
              <a:t>(1925), novelist Edith Wharton states the following:</a:t>
            </a:r>
          </a:p>
          <a:p>
            <a:pPr marL="0" indent="0" eaLnBrk="1" hangingPunct="1">
              <a:buFont typeface="Arial" panose="020B0604020202020204" pitchFamily="34" charset="0"/>
              <a:buNone/>
            </a:pPr>
            <a:r>
              <a:rPr lang="en-US" altLang="en-US" sz="2800">
                <a:ea typeface="ＭＳ Ｐゴシック" panose="020B0600070205080204" pitchFamily="34" charset="-128"/>
                <a:cs typeface="Geneva" panose="020B0503030404040204" pitchFamily="34" charset="0"/>
              </a:rPr>
              <a:t>	At every stage in the progress of his tale the novelist must rely on what may be called the illuminating incident to reveal and emphasize the inner meaning of each situation. Illuminating incidents are the magic casements of fiction, its vistas on infinity.</a:t>
            </a:r>
          </a:p>
          <a:p>
            <a:pPr marL="0" indent="0" eaLnBrk="1" hangingPunct="1">
              <a:buFont typeface="Arial" panose="020B0604020202020204" pitchFamily="34" charset="0"/>
              <a:buNone/>
            </a:pPr>
            <a:r>
              <a:rPr lang="en-US" altLang="en-US" sz="2800">
                <a:ea typeface="ＭＳ Ｐゴシック" panose="020B0600070205080204" pitchFamily="34" charset="-128"/>
                <a:cs typeface="Geneva" panose="020B0503030404040204" pitchFamily="34" charset="0"/>
              </a:rPr>
              <a:t>	Choose a novel or play that you have studied and write a well-organized essay in which you describe an “illuminating” episode or moment and explain how it functions as a “casement,” a window that opens onto the meaning of the work as a whole. Avoid mere plot summary. (2011B)</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9698" name="Content Placeholder 2">
            <a:extLst>
              <a:ext uri="{FF2B5EF4-FFF2-40B4-BE49-F238E27FC236}">
                <a16:creationId xmlns:a16="http://schemas.microsoft.com/office/drawing/2014/main" id="{10B06C79-CCF8-6019-820D-F5A6EB173B89}"/>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2800">
                <a:ea typeface="ＭＳ Ｐゴシック" panose="020B0600070205080204" pitchFamily="34" charset="-128"/>
                <a:cs typeface="Geneva" panose="020B0503030404040204" pitchFamily="34" charset="0"/>
              </a:rPr>
              <a:t>Palestinian American literary theorist and cultural critic Edward Said has written that </a:t>
            </a:r>
            <a:r>
              <a:rPr lang="ja-JP" altLang="en-US" sz="2800">
                <a:ea typeface="ＭＳ Ｐゴシック" panose="020B0600070205080204" pitchFamily="34" charset="-128"/>
                <a:cs typeface="Geneva" panose="020B0503030404040204" pitchFamily="34" charset="0"/>
              </a:rPr>
              <a:t>“</a:t>
            </a:r>
            <a:r>
              <a:rPr lang="en-US" altLang="ja-JP" sz="2800">
                <a:ea typeface="ＭＳ Ｐゴシック" panose="020B0600070205080204" pitchFamily="34" charset="-128"/>
                <a:cs typeface="Geneva" panose="020B0503030404040204" pitchFamily="34" charset="0"/>
              </a:rPr>
              <a:t>Exile is strangely compelling to think about but terrible to experience. It is the unhealable rift forced between a human being and a native place, between the self and its true home: its essential sadness can never be surmounted.</a:t>
            </a:r>
            <a:r>
              <a:rPr lang="ja-JP" altLang="en-US" sz="2800">
                <a:ea typeface="ＭＳ Ｐゴシック" panose="020B0600070205080204" pitchFamily="34" charset="-128"/>
                <a:cs typeface="Geneva" panose="020B0503030404040204" pitchFamily="34" charset="0"/>
              </a:rPr>
              <a:t>”</a:t>
            </a:r>
            <a:r>
              <a:rPr lang="en-US" altLang="ja-JP" sz="2800">
                <a:ea typeface="ＭＳ Ｐゴシック" panose="020B0600070205080204" pitchFamily="34" charset="-128"/>
                <a:cs typeface="Geneva" panose="020B0503030404040204" pitchFamily="34" charset="0"/>
              </a:rPr>
              <a:t> Yet Said has also said that exile can become </a:t>
            </a:r>
            <a:r>
              <a:rPr lang="ja-JP" altLang="en-US" sz="2800">
                <a:ea typeface="ＭＳ Ｐゴシック" panose="020B0600070205080204" pitchFamily="34" charset="-128"/>
                <a:cs typeface="Geneva" panose="020B0503030404040204" pitchFamily="34" charset="0"/>
              </a:rPr>
              <a:t>“</a:t>
            </a:r>
            <a:r>
              <a:rPr lang="en-US" altLang="ja-JP" sz="2800">
                <a:ea typeface="ＭＳ Ｐゴシック" panose="020B0600070205080204" pitchFamily="34" charset="-128"/>
                <a:cs typeface="Geneva" panose="020B0503030404040204" pitchFamily="34" charset="0"/>
              </a:rPr>
              <a:t>a potent, even enriching</a:t>
            </a:r>
            <a:r>
              <a:rPr lang="ja-JP" altLang="en-US" sz="2800">
                <a:ea typeface="ＭＳ Ｐゴシック" panose="020B0600070205080204" pitchFamily="34" charset="-128"/>
                <a:cs typeface="Geneva" panose="020B0503030404040204" pitchFamily="34" charset="0"/>
              </a:rPr>
              <a:t>”</a:t>
            </a:r>
            <a:r>
              <a:rPr lang="en-US" altLang="ja-JP" sz="2800">
                <a:ea typeface="ＭＳ Ｐゴシック" panose="020B0600070205080204" pitchFamily="34" charset="-128"/>
                <a:cs typeface="Geneva" panose="020B0503030404040204" pitchFamily="34" charset="0"/>
              </a:rPr>
              <a:t> experience. </a:t>
            </a:r>
          </a:p>
          <a:p>
            <a:pPr indent="0" eaLnBrk="1" hangingPunct="1">
              <a:lnSpc>
                <a:spcPct val="80000"/>
              </a:lnSpc>
              <a:buFont typeface="Arial" panose="020B0604020202020204" pitchFamily="34" charset="0"/>
              <a:buNone/>
            </a:pPr>
            <a:r>
              <a:rPr lang="en-US" altLang="ja-JP" sz="2800">
                <a:ea typeface="ＭＳ Ｐゴシック" panose="020B0600070205080204" pitchFamily="34" charset="-128"/>
                <a:cs typeface="Geneva" panose="020B0503030404040204" pitchFamily="34" charset="0"/>
              </a:rPr>
              <a:t>	Select a novel, play, or epic in which a character experiences such a rift and becomes cut off from </a:t>
            </a:r>
            <a:r>
              <a:rPr lang="ja-JP" altLang="en-US" sz="2800">
                <a:ea typeface="ＭＳ Ｐゴシック" panose="020B0600070205080204" pitchFamily="34" charset="-128"/>
                <a:cs typeface="Geneva" panose="020B0503030404040204" pitchFamily="34" charset="0"/>
              </a:rPr>
              <a:t>“</a:t>
            </a:r>
            <a:r>
              <a:rPr lang="en-US" altLang="ja-JP" sz="2800">
                <a:ea typeface="ＭＳ Ｐゴシック" panose="020B0600070205080204" pitchFamily="34" charset="-128"/>
                <a:cs typeface="Geneva" panose="020B0503030404040204" pitchFamily="34" charset="0"/>
              </a:rPr>
              <a:t>home,</a:t>
            </a:r>
            <a:r>
              <a:rPr lang="ja-JP" altLang="en-US" sz="2800">
                <a:ea typeface="ＭＳ Ｐゴシック" panose="020B0600070205080204" pitchFamily="34" charset="-128"/>
                <a:cs typeface="Geneva" panose="020B0503030404040204" pitchFamily="34" charset="0"/>
              </a:rPr>
              <a:t>”</a:t>
            </a:r>
            <a:r>
              <a:rPr lang="en-US" altLang="ja-JP" sz="2800">
                <a:ea typeface="ＭＳ Ｐゴシック" panose="020B0600070205080204" pitchFamily="34" charset="-128"/>
                <a:cs typeface="Geneva" panose="020B0503030404040204" pitchFamily="34" charset="0"/>
              </a:rPr>
              <a:t> whether that home is the character</a:t>
            </a:r>
            <a:r>
              <a:rPr lang="ja-JP" altLang="en-US" sz="2800">
                <a:ea typeface="ＭＳ Ｐゴシック" panose="020B0600070205080204" pitchFamily="34" charset="-128"/>
                <a:cs typeface="Geneva" panose="020B0503030404040204" pitchFamily="34" charset="0"/>
              </a:rPr>
              <a:t>’</a:t>
            </a:r>
            <a:r>
              <a:rPr lang="en-US" altLang="ja-JP" sz="2800">
                <a:ea typeface="ＭＳ Ｐゴシック" panose="020B0600070205080204" pitchFamily="34" charset="-128"/>
                <a:cs typeface="Geneva" panose="020B0503030404040204" pitchFamily="34" charset="0"/>
              </a:rPr>
              <a:t>s birthplace, family, homeland, or other special place. Then write an essay in which you analyze how the character</a:t>
            </a:r>
            <a:r>
              <a:rPr lang="ja-JP" altLang="en-US" sz="2800">
                <a:ea typeface="ＭＳ Ｐゴシック" panose="020B0600070205080204" pitchFamily="34" charset="-128"/>
                <a:cs typeface="Geneva" panose="020B0503030404040204" pitchFamily="34" charset="0"/>
              </a:rPr>
              <a:t>’</a:t>
            </a:r>
            <a:r>
              <a:rPr lang="en-US" altLang="ja-JP" sz="2800">
                <a:ea typeface="ＭＳ Ｐゴシック" panose="020B0600070205080204" pitchFamily="34" charset="-128"/>
                <a:cs typeface="Geneva" panose="020B0503030404040204" pitchFamily="34" charset="0"/>
              </a:rPr>
              <a:t>s experience with exile is both alienating and enriching, and how this experience illuminates the meaning of the work as a whole. Do not merely summarize the plot. (2010)</a:t>
            </a:r>
            <a:endParaRPr lang="en-US" altLang="en-US" sz="2800">
              <a:ea typeface="ＭＳ Ｐゴシック" panose="020B0600070205080204" pitchFamily="34" charset="-128"/>
              <a:cs typeface="Geneva" panose="020B050303040404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22" name="Content Placeholder 2">
            <a:extLst>
              <a:ext uri="{FF2B5EF4-FFF2-40B4-BE49-F238E27FC236}">
                <a16:creationId xmlns:a16="http://schemas.microsoft.com/office/drawing/2014/main" id="{558943D2-C191-B7F5-59CA-FBC4DD1D345C}"/>
              </a:ext>
            </a:extLst>
          </p:cNvPr>
          <p:cNvSpPr>
            <a:spLocks noGrp="1"/>
          </p:cNvSpPr>
          <p:nvPr>
            <p:ph idx="1"/>
          </p:nvPr>
        </p:nvSpPr>
        <p:spPr>
          <a:xfrm>
            <a:off x="457200" y="609600"/>
            <a:ext cx="8229600" cy="5516563"/>
          </a:xfrm>
        </p:spPr>
        <p:txBody>
          <a:bodyPr/>
          <a:lstStyle/>
          <a:p>
            <a:pPr indent="0" eaLnBrk="1" hangingPunct="1">
              <a:buFont typeface="Arial" panose="020B0604020202020204" pitchFamily="34" charset="0"/>
              <a:buNone/>
            </a:pP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You can leave home all you want, but home will never leave you.</a:t>
            </a: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 </a:t>
            </a:r>
            <a:r>
              <a:rPr lang="en-US" altLang="ja-JP" sz="2600" b="1">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Sonsyrea Tate</a:t>
            </a:r>
          </a:p>
          <a:p>
            <a:pPr indent="0" eaLnBrk="1" hangingPunct="1">
              <a:buFont typeface="Arial" panose="020B0604020202020204" pitchFamily="34" charset="0"/>
              <a:buNone/>
            </a:pPr>
            <a:r>
              <a:rPr lang="en-US" altLang="en-US" sz="2600">
                <a:ea typeface="ＭＳ Ｐゴシック" panose="020B0600070205080204" pitchFamily="34" charset="-128"/>
                <a:cs typeface="Geneva" panose="020B0503030404040204" pitchFamily="34" charset="0"/>
              </a:rPr>
              <a:t>		Sonsyrea Tate</a:t>
            </a: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s statement suggests that </a:t>
            </a: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home</a:t>
            </a: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 may be conceived of as a dwelling, a place, or a state of mind. It may have positive or negative associations, but in either case, it may have a considerable influence on an individual. Choose a novel or play in which a central character leaves home yet finds that home remains significant. Write a well-developed essay in which you analyze the importance of </a:t>
            </a: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home</a:t>
            </a: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 to this character and the reasons for its continuing influence. Explain how the character</a:t>
            </a: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s idea of home illuminates the larger meaning of the work. Do not merely summarize the plot. (2010B) </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1746" name="Content Placeholder 2">
            <a:extLst>
              <a:ext uri="{FF2B5EF4-FFF2-40B4-BE49-F238E27FC236}">
                <a16:creationId xmlns:a16="http://schemas.microsoft.com/office/drawing/2014/main" id="{CA0DE31A-7D1C-9A26-2579-60299132E364}"/>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A symbol is an object, action, or event that represents something or that creates a range of associations beyond itself. In literary works a symbol can express an idea, clarify meaning, or enlarge literal meaning. Select a novel or play and, focusing on one symbol, write an essay analyzing how that symbol functions in the work and what it reveals about the characters or themes of the work as a whole. Do not merely summarize the plot. (2009)</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2770" name="Content Placeholder 2">
            <a:extLst>
              <a:ext uri="{FF2B5EF4-FFF2-40B4-BE49-F238E27FC236}">
                <a16:creationId xmlns:a16="http://schemas.microsoft.com/office/drawing/2014/main" id="{0BAD326B-C9AF-21E8-FBBC-BA7FF8A24BA4}"/>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Many works of literature deal with political or social issues. Choose a novel or play that focuses on a political or social issue. Then write an essay in which you analyze how the author uses literary elements to explore this issue and explain how the issue contributes to the meaning of the work as a whole. Do not merely summarize the plot. (2009B)</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3794" name="Content Placeholder 2">
            <a:extLst>
              <a:ext uri="{FF2B5EF4-FFF2-40B4-BE49-F238E27FC236}">
                <a16:creationId xmlns:a16="http://schemas.microsoft.com/office/drawing/2014/main" id="{66FB1E72-C496-F871-6F87-9777AED85D35}"/>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300">
                <a:ea typeface="ＭＳ Ｐゴシック" panose="020B0600070205080204" pitchFamily="34" charset="-128"/>
                <a:cs typeface="Geneva" panose="020B0503030404040204" pitchFamily="34" charset="0"/>
              </a:rPr>
              <a:t>In a literary work, a minor character, often known as a foil, possesses traits that emphasize, by contrast or comparison, the distinctive characteristics and qualities of the main character. For example, the ideas or behavior of a minor character might be used to highlight the weaknesses or strengths of the main character. </a:t>
            </a:r>
          </a:p>
          <a:p>
            <a:pPr indent="0" eaLnBrk="1" hangingPunct="1">
              <a:lnSpc>
                <a:spcPct val="80000"/>
              </a:lnSpc>
              <a:buFont typeface="Arial" panose="020B0604020202020204" pitchFamily="34" charset="0"/>
              <a:buNone/>
            </a:pPr>
            <a:r>
              <a:rPr lang="en-US" altLang="en-US" sz="3300">
                <a:ea typeface="ＭＳ Ｐゴシック" panose="020B0600070205080204" pitchFamily="34" charset="-128"/>
                <a:cs typeface="Geneva" panose="020B0503030404040204" pitchFamily="34" charset="0"/>
              </a:rPr>
              <a:t>	Choose a novel or play in which a minor character serves as a foil for the main character. Then write an essay in which you analyze how the relation between the minor character and the major character illuminates the meaning of the work. (2008)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84A77C00-5AD7-7346-FCFE-606C0D48D45D}"/>
              </a:ext>
            </a:extLst>
          </p:cNvPr>
          <p:cNvSpPr>
            <a:spLocks noGrp="1"/>
          </p:cNvSpPr>
          <p:nvPr>
            <p:ph idx="1"/>
          </p:nvPr>
        </p:nvSpPr>
        <p:spPr>
          <a:xfrm>
            <a:off x="533400" y="579438"/>
            <a:ext cx="8382000" cy="5821362"/>
          </a:xfrm>
        </p:spPr>
        <p:txBody>
          <a:bodyPr/>
          <a:lstStyle/>
          <a:p>
            <a:pPr marL="0" marR="0" indent="0">
              <a:buNone/>
            </a:pPr>
            <a:r>
              <a:rPr lang="en-US" sz="4000" dirty="0">
                <a:ea typeface="ＭＳ Ｐゴシック" panose="020B0600070205080204" pitchFamily="34" charset="-128"/>
              </a:rPr>
              <a:t>In many works of literature, characters may be significantly affected by memories of the past. A character may be inspired by the past, haunted by the past, unable to let go of the past, or motivated by the past to craft a better future. (2025, Set 1) </a:t>
            </a:r>
          </a:p>
        </p:txBody>
      </p:sp>
    </p:spTree>
    <p:extLst>
      <p:ext uri="{BB962C8B-B14F-4D97-AF65-F5344CB8AC3E}">
        <p14:creationId xmlns:p14="http://schemas.microsoft.com/office/powerpoint/2010/main" val="3798821170"/>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4818" name="Content Placeholder 2">
            <a:extLst>
              <a:ext uri="{FF2B5EF4-FFF2-40B4-BE49-F238E27FC236}">
                <a16:creationId xmlns:a16="http://schemas.microsoft.com/office/drawing/2014/main" id="{9BEA56A4-3FA0-4F24-FDBC-FEED9FCB36FA}"/>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3800">
                <a:ea typeface="ＭＳ Ｐゴシック" panose="020B0600070205080204" pitchFamily="34" charset="-128"/>
                <a:cs typeface="Geneva" panose="020B0503030404040204" pitchFamily="34" charset="0"/>
              </a:rPr>
              <a:t>In some works of literature, childhood and adolescence are portrayed as times graced by innocence and a sense of wonder; in other works, they are depicted as times of tribulation and terror. Focusing on a single novel or play, explain how its representation of childhood or adolescence shapes the meaning of the work as a whole. (2008B)</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5842" name="Content Placeholder 2">
            <a:extLst>
              <a:ext uri="{FF2B5EF4-FFF2-40B4-BE49-F238E27FC236}">
                <a16:creationId xmlns:a16="http://schemas.microsoft.com/office/drawing/2014/main" id="{EB4BE7DB-5D5B-D891-EFDE-406854F13F8D}"/>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800">
                <a:ea typeface="ＭＳ Ｐゴシック" panose="020B0600070205080204" pitchFamily="34" charset="-128"/>
                <a:cs typeface="Geneva" panose="020B0503030404040204" pitchFamily="34" charset="0"/>
              </a:rPr>
              <a:t>In many works of literature, past events can affect, positively or negatively, the present activities, attitudes, or values of a character. </a:t>
            </a:r>
          </a:p>
          <a:p>
            <a:pPr indent="0" eaLnBrk="1" hangingPunct="1">
              <a:lnSpc>
                <a:spcPct val="80000"/>
              </a:lnSpc>
              <a:buFont typeface="Arial" panose="020B0604020202020204" pitchFamily="34" charset="0"/>
              <a:buNone/>
            </a:pPr>
            <a:r>
              <a:rPr lang="en-US" altLang="en-US" sz="3800">
                <a:ea typeface="ＭＳ Ｐゴシック" panose="020B0600070205080204" pitchFamily="34" charset="-128"/>
                <a:cs typeface="Geneva" panose="020B0503030404040204" pitchFamily="34" charset="0"/>
              </a:rPr>
              <a:t>	Choose a novel or play in which a character must contend with some aspect of the past, either personal or societal. Then write an essay in which you show how the character</a:t>
            </a:r>
            <a:r>
              <a:rPr lang="ja-JP" altLang="en-US" sz="3800">
                <a:ea typeface="ＭＳ Ｐゴシック" panose="020B0600070205080204" pitchFamily="34" charset="-128"/>
                <a:cs typeface="Geneva" panose="020B0503030404040204" pitchFamily="34" charset="0"/>
              </a:rPr>
              <a:t>’</a:t>
            </a:r>
            <a:r>
              <a:rPr lang="en-US" altLang="ja-JP" sz="3800">
                <a:ea typeface="ＭＳ Ｐゴシック" panose="020B0600070205080204" pitchFamily="34" charset="-128"/>
                <a:cs typeface="Geneva" panose="020B0503030404040204" pitchFamily="34" charset="0"/>
              </a:rPr>
              <a:t>s relationship to the past contributes to the meaning of the work as a whole. (2007)</a:t>
            </a:r>
            <a:endParaRPr lang="en-US" altLang="en-US" sz="3800">
              <a:ea typeface="ＭＳ Ｐゴシック" panose="020B0600070205080204" pitchFamily="34" charset="-128"/>
              <a:cs typeface="Geneva" panose="020B050303040404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6866" name="Content Placeholder 2">
            <a:extLst>
              <a:ext uri="{FF2B5EF4-FFF2-40B4-BE49-F238E27FC236}">
                <a16:creationId xmlns:a16="http://schemas.microsoft.com/office/drawing/2014/main" id="{7BEC9D98-1956-188E-236F-CF5BCCCCF06F}"/>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3800">
                <a:ea typeface="ＭＳ Ｐゴシック" panose="020B0600070205080204" pitchFamily="34" charset="-128"/>
                <a:cs typeface="Geneva" panose="020B0503030404040204" pitchFamily="34" charset="0"/>
              </a:rPr>
              <a:t>Works of literature often depict acts of betrayal. Friends and even family may betray a protagonist; main characters may likewise be guilty of treachery or may betray their own values. Select a novel or play that includes such acts of betrayal. Then, in a well-written essay, analyze the nature of the betrayal and show how it contributes to the meaning of the work as a whole. (2007B)</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7890" name="Content Placeholder 2">
            <a:extLst>
              <a:ext uri="{FF2B5EF4-FFF2-40B4-BE49-F238E27FC236}">
                <a16:creationId xmlns:a16="http://schemas.microsoft.com/office/drawing/2014/main" id="{D85E8ED8-D1A3-603F-06CA-EBD1CEFA7923}"/>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3800">
                <a:ea typeface="ＭＳ Ｐゴシック" panose="020B0600070205080204" pitchFamily="34" charset="-128"/>
                <a:cs typeface="Geneva" panose="020B0503030404040204" pitchFamily="34" charset="0"/>
              </a:rPr>
              <a:t>Many writers use a country setting to establish values within a work of literature. For example, the country may be a place of virtue and peace or one of primitivism and ignorance. Choose a novel or play in which such a setting plays a significant role. Then write an essay in which you analyze how the country setting functions in the work as a whole. (2006)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8914" name="Content Placeholder 2">
            <a:extLst>
              <a:ext uri="{FF2B5EF4-FFF2-40B4-BE49-F238E27FC236}">
                <a16:creationId xmlns:a16="http://schemas.microsoft.com/office/drawing/2014/main" id="{238E262C-5FDC-72A5-05B6-0B3F12A4E5E6}"/>
              </a:ext>
            </a:extLst>
          </p:cNvPr>
          <p:cNvSpPr>
            <a:spLocks noGrp="1"/>
          </p:cNvSpPr>
          <p:nvPr>
            <p:ph idx="1"/>
          </p:nvPr>
        </p:nvSpPr>
        <p:spPr>
          <a:xfrm>
            <a:off x="457200" y="609600"/>
            <a:ext cx="8229600" cy="5516563"/>
          </a:xfrm>
        </p:spPr>
        <p:txBody>
          <a:bodyPr/>
          <a:lstStyle/>
          <a:p>
            <a:pPr indent="0" eaLnBrk="1" hangingPunct="1">
              <a:buFont typeface="Arial" panose="020B0604020202020204" pitchFamily="34" charset="0"/>
              <a:buNone/>
            </a:pPr>
            <a:r>
              <a:rPr lang="en-US" altLang="en-US" sz="3900">
                <a:ea typeface="ＭＳ Ｐゴシック" panose="020B0600070205080204" pitchFamily="34" charset="-128"/>
                <a:cs typeface="Geneva" panose="020B0503030404040204" pitchFamily="34" charset="0"/>
              </a:rPr>
              <a:t>In many works of literature, a physical journey – the literal movement from one place to another – plays a central role. Choose a novel, play, or epic poem in which a physical journey is an important element and discuss how the journey adds to the meaning of the work as a whole. Avoid mere plot summary. (2006B)</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9938" name="Content Placeholder 2">
            <a:extLst>
              <a:ext uri="{FF2B5EF4-FFF2-40B4-BE49-F238E27FC236}">
                <a16:creationId xmlns:a16="http://schemas.microsoft.com/office/drawing/2014/main" id="{E7B39CAC-CD21-5DDE-09CC-ED7C0823D916}"/>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500">
                <a:ea typeface="ＭＳ Ｐゴシック" panose="020B0600070205080204" pitchFamily="34" charset="-128"/>
                <a:cs typeface="Geneva" panose="020B0503030404040204" pitchFamily="34" charset="0"/>
              </a:rPr>
              <a:t>In Kate Chopin</a:t>
            </a:r>
            <a:r>
              <a:rPr lang="ja-JP" altLang="en-US" sz="3500">
                <a:ea typeface="ＭＳ Ｐゴシック" panose="020B0600070205080204" pitchFamily="34" charset="-128"/>
                <a:cs typeface="Geneva" panose="020B0503030404040204" pitchFamily="34" charset="0"/>
              </a:rPr>
              <a:t>’</a:t>
            </a:r>
            <a:r>
              <a:rPr lang="en-US" altLang="ja-JP" sz="3500">
                <a:ea typeface="ＭＳ Ｐゴシック" panose="020B0600070205080204" pitchFamily="34" charset="-128"/>
                <a:cs typeface="Geneva" panose="020B0503030404040204" pitchFamily="34" charset="0"/>
              </a:rPr>
              <a:t>s </a:t>
            </a:r>
            <a:r>
              <a:rPr lang="en-US" altLang="ja-JP" sz="3500" i="1">
                <a:ea typeface="ＭＳ Ｐゴシック" panose="020B0600070205080204" pitchFamily="34" charset="-128"/>
                <a:cs typeface="Geneva" panose="020B0503030404040204" pitchFamily="34" charset="0"/>
              </a:rPr>
              <a:t>The Awakening</a:t>
            </a:r>
            <a:r>
              <a:rPr lang="en-US" altLang="ja-JP" sz="3500">
                <a:ea typeface="ＭＳ Ｐゴシック" panose="020B0600070205080204" pitchFamily="34" charset="-128"/>
                <a:cs typeface="Geneva" panose="020B0503030404040204" pitchFamily="34" charset="0"/>
              </a:rPr>
              <a:t> (1899), protagonist Edna Pontellier is said to possess </a:t>
            </a:r>
            <a:r>
              <a:rPr lang="ja-JP" altLang="en-US" sz="3500">
                <a:ea typeface="ＭＳ Ｐゴシック" panose="020B0600070205080204" pitchFamily="34" charset="-128"/>
                <a:cs typeface="Geneva" panose="020B0503030404040204" pitchFamily="34" charset="0"/>
              </a:rPr>
              <a:t>“</a:t>
            </a:r>
            <a:r>
              <a:rPr lang="en-US" altLang="ja-JP" sz="3500">
                <a:ea typeface="ＭＳ Ｐゴシック" panose="020B0600070205080204" pitchFamily="34" charset="-128"/>
                <a:cs typeface="Geneva" panose="020B0503030404040204" pitchFamily="34" charset="0"/>
              </a:rPr>
              <a:t>That outward existence which conforms, the inward life that questions.</a:t>
            </a:r>
            <a:r>
              <a:rPr lang="ja-JP" altLang="en-US" sz="3500">
                <a:ea typeface="ＭＳ Ｐゴシック" panose="020B0600070205080204" pitchFamily="34" charset="-128"/>
                <a:cs typeface="Geneva" panose="020B0503030404040204" pitchFamily="34" charset="0"/>
              </a:rPr>
              <a:t>”</a:t>
            </a:r>
            <a:r>
              <a:rPr lang="en-US" altLang="ja-JP" sz="3500">
                <a:ea typeface="ＭＳ Ｐゴシック" panose="020B0600070205080204" pitchFamily="34" charset="-128"/>
                <a:cs typeface="Geneva" panose="020B0503030404040204" pitchFamily="34" charset="0"/>
              </a:rPr>
              <a:t> </a:t>
            </a:r>
          </a:p>
          <a:p>
            <a:pPr indent="0" eaLnBrk="1" hangingPunct="1">
              <a:lnSpc>
                <a:spcPct val="80000"/>
              </a:lnSpc>
              <a:buFont typeface="Arial" panose="020B0604020202020204" pitchFamily="34" charset="0"/>
              <a:buNone/>
            </a:pPr>
            <a:r>
              <a:rPr lang="en-US" altLang="ja-JP" sz="3500">
                <a:ea typeface="ＭＳ Ｐゴシック" panose="020B0600070205080204" pitchFamily="34" charset="-128"/>
                <a:cs typeface="Geneva" panose="020B0503030404040204" pitchFamily="34" charset="0"/>
              </a:rPr>
              <a:t>	In a novel or play that you have studied, identify a character who outwardly conforms while questioning inwardly. Then write an essay in which you analyze how this tension between outward conformity and inward questioning contributes to the meaning of the work. Avoid mere plot summary. (2005)</a:t>
            </a:r>
            <a:endParaRPr lang="en-US" altLang="en-US" sz="3500">
              <a:ea typeface="ＭＳ Ｐゴシック" panose="020B0600070205080204" pitchFamily="34" charset="-128"/>
              <a:cs typeface="Geneva" panose="020B050303040404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62" name="Content Placeholder 2">
            <a:extLst>
              <a:ext uri="{FF2B5EF4-FFF2-40B4-BE49-F238E27FC236}">
                <a16:creationId xmlns:a16="http://schemas.microsoft.com/office/drawing/2014/main" id="{1E4C62EB-7D27-CCDA-4E73-D0ED3828E29D}"/>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One of the strongest human drives seems to be a desire for power. Write an essay in which you discuss how a character in a novel or a drama struggles to free himself or herself from the power of others or seeks to gain power over others. Be sure to demonstrate in your essay how the author uses this power struggle to enhance the meaning of the work. (2005B)</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1986" name="Content Placeholder 2">
            <a:extLst>
              <a:ext uri="{FF2B5EF4-FFF2-40B4-BE49-F238E27FC236}">
                <a16:creationId xmlns:a16="http://schemas.microsoft.com/office/drawing/2014/main" id="{8CBD1FD8-EE4B-AF0E-45F7-BD10D88A5DF8}"/>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Critic Roland Barthes has said, </a:t>
            </a: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Literature is the question minus the answer.</a:t>
            </a: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 Choose a novel, or play, and, considering Barthes</a:t>
            </a: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 observation, write an essay in which you analyze a central question the work raises and the extent to which it offers answers. Explain how the author</a:t>
            </a: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s treatment of this question affects your understanding of the work as a whole. Avoid mere plot summary. (2004)</a:t>
            </a:r>
            <a:endParaRPr lang="en-US" altLang="en-US" sz="4000">
              <a:ea typeface="ＭＳ Ｐゴシック" panose="020B0600070205080204" pitchFamily="34" charset="-128"/>
              <a:cs typeface="Geneva" panose="020B050303040404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3010" name="Content Placeholder 2">
            <a:extLst>
              <a:ext uri="{FF2B5EF4-FFF2-40B4-BE49-F238E27FC236}">
                <a16:creationId xmlns:a16="http://schemas.microsoft.com/office/drawing/2014/main" id="{4FB5BAFF-6431-71DA-B618-35DFA16425B9}"/>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4200">
                <a:ea typeface="ＭＳ Ｐゴシック" panose="020B0600070205080204" pitchFamily="34" charset="-128"/>
                <a:cs typeface="Geneva" panose="020B0503030404040204" pitchFamily="34" charset="0"/>
              </a:rPr>
              <a:t>The most important themes in literature are sometimes developed in scenes in which a death or deaths take place. Choose a novel or play and write a well-organized essay in which you show how a specific death scene helps to illuminate the meaning of the work as a whole. Avoid mere plot summary. (2004B)</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4034" name="Content Placeholder 2">
            <a:extLst>
              <a:ext uri="{FF2B5EF4-FFF2-40B4-BE49-F238E27FC236}">
                <a16:creationId xmlns:a16="http://schemas.microsoft.com/office/drawing/2014/main" id="{4EE8DBA0-9E39-5109-F4CF-AA71CAF677C0}"/>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a:ea typeface="ＭＳ Ｐゴシック" panose="020B0600070205080204" pitchFamily="34" charset="-128"/>
                <a:cs typeface="Geneva" panose="020B0503030404040204" pitchFamily="34" charset="0"/>
              </a:rPr>
              <a:t>According to critic Northrop Frye, </a:t>
            </a:r>
            <a:r>
              <a:rPr lang="ja-JP" altLang="en-US">
                <a:ea typeface="ＭＳ Ｐゴシック" panose="020B0600070205080204" pitchFamily="34" charset="-128"/>
                <a:cs typeface="Geneva" panose="020B0503030404040204" pitchFamily="34" charset="0"/>
              </a:rPr>
              <a:t>“</a:t>
            </a:r>
            <a:r>
              <a:rPr lang="en-US" altLang="ja-JP">
                <a:ea typeface="ＭＳ Ｐゴシック" panose="020B0600070205080204" pitchFamily="34" charset="-128"/>
                <a:cs typeface="Geneva" panose="020B0503030404040204" pitchFamily="34" charset="0"/>
              </a:rPr>
              <a:t>Tragic heroes are so much the highest points in their human landscape that they seem the inevitable conductors of the power about them, great trees more likely to be struck by lightning than a clump of grass. Conductors may of course be instruments as well as victims of the divisive lightning.</a:t>
            </a:r>
            <a:r>
              <a:rPr lang="ja-JP" altLang="en-US">
                <a:ea typeface="ＭＳ Ｐゴシック" panose="020B0600070205080204" pitchFamily="34" charset="-128"/>
                <a:cs typeface="Geneva" panose="020B0503030404040204" pitchFamily="34" charset="0"/>
              </a:rPr>
              <a:t>”</a:t>
            </a:r>
            <a:r>
              <a:rPr lang="en-US" altLang="ja-JP">
                <a:ea typeface="ＭＳ Ｐゴシック" panose="020B0600070205080204" pitchFamily="34" charset="-128"/>
                <a:cs typeface="Geneva" panose="020B0503030404040204" pitchFamily="34" charset="0"/>
              </a:rPr>
              <a:t> </a:t>
            </a:r>
          </a:p>
          <a:p>
            <a:pPr indent="0" eaLnBrk="1" hangingPunct="1">
              <a:lnSpc>
                <a:spcPct val="80000"/>
              </a:lnSpc>
              <a:buFont typeface="Arial" panose="020B0604020202020204" pitchFamily="34" charset="0"/>
              <a:buNone/>
            </a:pPr>
            <a:r>
              <a:rPr lang="en-US" altLang="ja-JP">
                <a:ea typeface="ＭＳ Ｐゴシック" panose="020B0600070205080204" pitchFamily="34" charset="-128"/>
                <a:cs typeface="Geneva" panose="020B0503030404040204" pitchFamily="34" charset="0"/>
              </a:rPr>
              <a:t>	Select a novel or play in which a tragic figure functions as an instrument of the suffering of others. Then write an essay in which you explain how the suffering brought upon others by that figure contributes to the tragic vision of the work as a whole. (2003)</a:t>
            </a:r>
            <a:endParaRPr lang="en-US" altLang="en-US">
              <a:ea typeface="ＭＳ Ｐゴシック" panose="020B0600070205080204" pitchFamily="34" charset="-128"/>
              <a:cs typeface="Geneva" panose="020B050303040404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a:extLst>
            <a:ext uri="{FF2B5EF4-FFF2-40B4-BE49-F238E27FC236}">
              <a16:creationId xmlns:a16="http://schemas.microsoft.com/office/drawing/2014/main" id="{325F477D-C520-8A67-CD5C-A32902FE9C30}"/>
            </a:ext>
          </a:extLst>
        </p:cNvPr>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98E1157F-542C-23EF-8DA6-DF195FED3CB6}"/>
              </a:ext>
            </a:extLst>
          </p:cNvPr>
          <p:cNvSpPr>
            <a:spLocks noGrp="1"/>
          </p:cNvSpPr>
          <p:nvPr>
            <p:ph idx="1"/>
          </p:nvPr>
        </p:nvSpPr>
        <p:spPr>
          <a:xfrm>
            <a:off x="533400" y="579438"/>
            <a:ext cx="8382000" cy="5821362"/>
          </a:xfrm>
        </p:spPr>
        <p:txBody>
          <a:bodyPr/>
          <a:lstStyle/>
          <a:p>
            <a:pPr marL="0" marR="0" indent="0">
              <a:buNone/>
            </a:pPr>
            <a:r>
              <a:rPr lang="en-US" sz="2800" dirty="0">
                <a:ea typeface="ＭＳ Ｐゴシック" panose="020B0600070205080204" pitchFamily="34" charset="-128"/>
              </a:rPr>
              <a:t>Many works of literature feature a character who holds a secret that can have broader implications for that character or other characters. For example, such secrets may create conflict, provide a source of consolation, protect characters from reality, or allow one character to manipulate other characters. 	</a:t>
            </a:r>
          </a:p>
          <a:p>
            <a:pPr marL="0" marR="0" indent="0">
              <a:buNone/>
            </a:pPr>
            <a:r>
              <a:rPr lang="en-US" sz="2800" dirty="0">
                <a:ea typeface="ＭＳ Ｐゴシック" panose="020B0600070205080204" pitchFamily="34" charset="-128"/>
              </a:rPr>
              <a:t>	Either from your own reading or from the list below, choose a work of fiction in which an important character holds a secret that affects that character’s relationship with one or more other characters. Then, in a well-written essay, analyze how the effect of the character’s secret contributes to an interpretation of the work as a whole. Do not merely summarize the plot. (2025, </a:t>
            </a:r>
            <a:r>
              <a:rPr lang="en-US" sz="2800">
                <a:ea typeface="ＭＳ Ｐゴシック" panose="020B0600070205080204" pitchFamily="34" charset="-128"/>
              </a:rPr>
              <a:t>Set 2) </a:t>
            </a:r>
            <a:endParaRPr lang="en-US" sz="2800" dirty="0">
              <a:ea typeface="ＭＳ Ｐゴシック" panose="020B0600070205080204" pitchFamily="34" charset="-128"/>
            </a:endParaRPr>
          </a:p>
        </p:txBody>
      </p:sp>
    </p:spTree>
    <p:extLst>
      <p:ext uri="{BB962C8B-B14F-4D97-AF65-F5344CB8AC3E}">
        <p14:creationId xmlns:p14="http://schemas.microsoft.com/office/powerpoint/2010/main" val="2989397046"/>
      </p:ext>
    </p:extLst>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5058" name="Content Placeholder 2">
            <a:extLst>
              <a:ext uri="{FF2B5EF4-FFF2-40B4-BE49-F238E27FC236}">
                <a16:creationId xmlns:a16="http://schemas.microsoft.com/office/drawing/2014/main" id="{4AB97B4A-1815-5D3A-2F65-4B2615CE6497}"/>
              </a:ext>
            </a:extLst>
          </p:cNvPr>
          <p:cNvSpPr>
            <a:spLocks noGrp="1"/>
          </p:cNvSpPr>
          <p:nvPr>
            <p:ph idx="1"/>
          </p:nvPr>
        </p:nvSpPr>
        <p:spPr>
          <a:xfrm>
            <a:off x="457200" y="609600"/>
            <a:ext cx="8229600" cy="5516563"/>
          </a:xfrm>
        </p:spPr>
        <p:txBody>
          <a:bodyPr/>
          <a:lstStyle/>
          <a:p>
            <a:pPr indent="0" eaLnBrk="1" hangingPunct="1">
              <a:buFont typeface="Arial" panose="020B0604020202020204" pitchFamily="34" charset="0"/>
              <a:buNone/>
            </a:pPr>
            <a:r>
              <a:rPr lang="en-US" altLang="en-US" sz="3400">
                <a:ea typeface="ＭＳ Ｐゴシック" panose="020B0600070205080204" pitchFamily="34" charset="-128"/>
                <a:cs typeface="Geneva" panose="020B0503030404040204" pitchFamily="34" charset="0"/>
              </a:rPr>
              <a:t>Novels and plays often depict characters caught between colliding cultures -- national, regional, ethnic, religious, institutional. Such collisions can call a character</a:t>
            </a:r>
            <a:r>
              <a:rPr lang="ja-JP"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s sense of identity into question. Select a novel or play in which a character responds to such a cultural collision. Then write a well-organized essay in which you describe the character</a:t>
            </a:r>
            <a:r>
              <a:rPr lang="ja-JP"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s response and explain its relevance to the work as a whole. (2003B)</a:t>
            </a:r>
            <a:endParaRPr lang="en-US" altLang="en-US" sz="3400">
              <a:ea typeface="ＭＳ Ｐゴシック" panose="020B0600070205080204" pitchFamily="34" charset="-128"/>
              <a:cs typeface="Geneva" panose="020B0503030404040204"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6082" name="Content Placeholder 2">
            <a:extLst>
              <a:ext uri="{FF2B5EF4-FFF2-40B4-BE49-F238E27FC236}">
                <a16:creationId xmlns:a16="http://schemas.microsoft.com/office/drawing/2014/main" id="{18169137-BC7C-43A7-7BDC-6A0FA0AE461F}"/>
              </a:ext>
            </a:extLst>
          </p:cNvPr>
          <p:cNvSpPr>
            <a:spLocks noGrp="1"/>
          </p:cNvSpPr>
          <p:nvPr>
            <p:ph idx="1"/>
          </p:nvPr>
        </p:nvSpPr>
        <p:spPr>
          <a:xfrm>
            <a:off x="457200" y="304800"/>
            <a:ext cx="8229600" cy="5516563"/>
          </a:xfrm>
        </p:spPr>
        <p:txBody>
          <a:bodyPr/>
          <a:lstStyle/>
          <a:p>
            <a:pPr indent="0" eaLnBrk="1" hangingPunct="1">
              <a:lnSpc>
                <a:spcPct val="90000"/>
              </a:lnSpc>
              <a:buFont typeface="Arial" panose="020B0604020202020204" pitchFamily="34" charset="0"/>
              <a:buNone/>
            </a:pPr>
            <a:r>
              <a:rPr lang="en-US" altLang="en-US" sz="3600">
                <a:ea typeface="ＭＳ Ｐゴシック" panose="020B0600070205080204" pitchFamily="34" charset="-128"/>
                <a:cs typeface="Geneva" panose="020B0503030404040204" pitchFamily="34" charset="0"/>
              </a:rPr>
              <a:t>Morally ambiguous characters – characters whose behavior discourages readers from identifying them as purely evil or purely good – are at the heart of many works of literature. Choose a novel or play in which a morally ambiguous character plays a pivotal role. Then write an essay in which you explain how the character can be viewed as morally ambiguous and why his or her moral ambiguity is significant to the work as a whole. Avoid mere plot summary. (2002)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7106" name="Content Placeholder 2">
            <a:extLst>
              <a:ext uri="{FF2B5EF4-FFF2-40B4-BE49-F238E27FC236}">
                <a16:creationId xmlns:a16="http://schemas.microsoft.com/office/drawing/2014/main" id="{B0E01C3E-2E75-5969-D42F-FB378D5C19FC}"/>
              </a:ext>
            </a:extLst>
          </p:cNvPr>
          <p:cNvSpPr>
            <a:spLocks noGrp="1"/>
          </p:cNvSpPr>
          <p:nvPr>
            <p:ph idx="1"/>
          </p:nvPr>
        </p:nvSpPr>
        <p:spPr>
          <a:xfrm>
            <a:off x="457200" y="350838"/>
            <a:ext cx="8229600" cy="5516562"/>
          </a:xfrm>
        </p:spPr>
        <p:txBody>
          <a:bodyPr/>
          <a:lstStyle/>
          <a:p>
            <a:pPr indent="0" eaLnBrk="1" hangingPunct="1">
              <a:buFont typeface="Arial" panose="020B0604020202020204" pitchFamily="34" charset="0"/>
              <a:buNone/>
            </a:pPr>
            <a:r>
              <a:rPr lang="en-US" altLang="en-US" sz="3000">
                <a:ea typeface="ＭＳ Ｐゴシック" panose="020B0600070205080204" pitchFamily="34" charset="-128"/>
                <a:cs typeface="Geneva" panose="020B0503030404040204" pitchFamily="34" charset="0"/>
              </a:rPr>
              <a:t>Often in literature, a character</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s success in achieving goals depends on keeping a secret and divulging it only at the right moment, if at all. Choose a novel or play of literary merit that requires a character to keep a secret. In a well-organized essay, briefly explain the necessity for secrecy and how the character</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s choice to reveal or keep the secret affects the plot and contributes to the meaning of the work as a whole. You may select a work from the list below, or you may choose another work of recognized literary merit suitable to the topic. Do NOT write about a short story, poem, or film. (2002B)</a:t>
            </a:r>
            <a:endParaRPr lang="en-US" altLang="en-US" sz="3000">
              <a:ea typeface="ＭＳ Ｐゴシック" panose="020B0600070205080204" pitchFamily="34" charset="-128"/>
              <a:cs typeface="Geneva" panose="020B0503030404040204"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8130" name="Content Placeholder 2">
            <a:extLst>
              <a:ext uri="{FF2B5EF4-FFF2-40B4-BE49-F238E27FC236}">
                <a16:creationId xmlns:a16="http://schemas.microsoft.com/office/drawing/2014/main" id="{A7AA8A58-4D9B-C34D-9971-9078D60CB82B}"/>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000">
                <a:ea typeface="ＭＳ Ｐゴシック" panose="020B0600070205080204" pitchFamily="34" charset="-128"/>
                <a:cs typeface="Geneva" panose="020B0503030404040204" pitchFamily="34" charset="0"/>
              </a:rPr>
              <a:t>One definition of madness is </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mental delusion or the eccentric behavior arising from it.</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 But Emily Dickinson wrote</a:t>
            </a:r>
          </a:p>
          <a:p>
            <a:pPr indent="0" eaLnBrk="1" hangingPunct="1">
              <a:lnSpc>
                <a:spcPct val="80000"/>
              </a:lnSpc>
              <a:buFont typeface="Arial" panose="020B0604020202020204" pitchFamily="34" charset="0"/>
              <a:buNone/>
            </a:pPr>
            <a:r>
              <a:rPr lang="en-US" altLang="en-US" sz="3000">
                <a:ea typeface="ＭＳ Ｐゴシック" panose="020B0600070205080204" pitchFamily="34" charset="-128"/>
                <a:cs typeface="Geneva" panose="020B0503030404040204" pitchFamily="34" charset="0"/>
              </a:rPr>
              <a:t> 			Much madness is divinest Sense—</a:t>
            </a:r>
          </a:p>
          <a:p>
            <a:pPr indent="0" eaLnBrk="1" hangingPunct="1">
              <a:lnSpc>
                <a:spcPct val="80000"/>
              </a:lnSpc>
              <a:buFont typeface="Arial" panose="020B0604020202020204" pitchFamily="34" charset="0"/>
              <a:buNone/>
            </a:pPr>
            <a:r>
              <a:rPr lang="en-US" altLang="en-US" sz="3000">
                <a:ea typeface="ＭＳ Ｐゴシック" panose="020B0600070205080204" pitchFamily="34" charset="-128"/>
                <a:cs typeface="Geneva" panose="020B0503030404040204" pitchFamily="34" charset="0"/>
              </a:rPr>
              <a:t>			To a discerning Eye—</a:t>
            </a:r>
          </a:p>
          <a:p>
            <a:pPr indent="0" eaLnBrk="1" hangingPunct="1">
              <a:lnSpc>
                <a:spcPct val="80000"/>
              </a:lnSpc>
              <a:buFont typeface="Arial" panose="020B0604020202020204" pitchFamily="34" charset="0"/>
              <a:buNone/>
            </a:pPr>
            <a:r>
              <a:rPr lang="en-US" altLang="en-US" sz="3000">
                <a:ea typeface="ＭＳ Ｐゴシック" panose="020B0600070205080204" pitchFamily="34" charset="-128"/>
                <a:cs typeface="Geneva" panose="020B0503030404040204" pitchFamily="34" charset="0"/>
              </a:rPr>
              <a:t>		Novelists and playwrights have often seen madness with a </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discerning Eye.</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 Select a novel or play in which a character</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s apparent madness or irrational behavior plays an important role. Then write a well-organized essay in which you explain what this delusion or eccentric behavior consists of and how it might be judged reasonable. Explain the significance of the </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madness</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 to the work as a whole. Do not merely summarize the plot.  (2001)</a:t>
            </a:r>
            <a:endParaRPr lang="en-US" altLang="en-US" sz="3000">
              <a:ea typeface="ＭＳ Ｐゴシック" panose="020B0600070205080204" pitchFamily="34" charset="-128"/>
              <a:cs typeface="Geneva" panose="020B0503030404040204"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9154" name="Content Placeholder 2">
            <a:extLst>
              <a:ext uri="{FF2B5EF4-FFF2-40B4-BE49-F238E27FC236}">
                <a16:creationId xmlns:a16="http://schemas.microsoft.com/office/drawing/2014/main" id="{37B23CB1-A173-8FB8-2D3D-E98CE104EC20}"/>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400">
                <a:ea typeface="ＭＳ Ｐゴシック" panose="020B0600070205080204" pitchFamily="34" charset="-128"/>
                <a:cs typeface="Geneva" panose="020B0503030404040204" pitchFamily="34" charset="0"/>
              </a:rPr>
              <a:t>Many works of literature not readily identified with the mystery or detective story genre nonetheless involve the investigation of a mystery.  In these works, the solution to the mystery may be less important than the knowledge gained in the process of its investigation.  Choose a novel or play in which one or more of the characters confront a mystery.  Then write an essay in which you identify the mystery and explain how the investigation illuminates the meaning of the work as a whole.  Do not merely summarize the plot.  (2000)</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0178" name="Content Placeholder 2">
            <a:extLst>
              <a:ext uri="{FF2B5EF4-FFF2-40B4-BE49-F238E27FC236}">
                <a16:creationId xmlns:a16="http://schemas.microsoft.com/office/drawing/2014/main" id="{149C51BA-DBF7-9319-236C-121C1BEA4988}"/>
              </a:ext>
            </a:extLst>
          </p:cNvPr>
          <p:cNvSpPr>
            <a:spLocks noGrp="1"/>
          </p:cNvSpPr>
          <p:nvPr>
            <p:ph idx="1"/>
          </p:nvPr>
        </p:nvSpPr>
        <p:spPr>
          <a:xfrm>
            <a:off x="457200" y="228600"/>
            <a:ext cx="8229600" cy="5516563"/>
          </a:xfrm>
        </p:spPr>
        <p:txBody>
          <a:bodyPr/>
          <a:lstStyle/>
          <a:p>
            <a:pPr indent="0" eaLnBrk="1" hangingPunct="1">
              <a:buFont typeface="Arial" panose="020B0604020202020204" pitchFamily="34" charset="0"/>
              <a:buNone/>
            </a:pPr>
            <a:r>
              <a:rPr lang="en-US" altLang="en-US" sz="2600">
                <a:ea typeface="ＭＳ Ｐゴシック" panose="020B0600070205080204" pitchFamily="34" charset="-128"/>
                <a:cs typeface="Geneva" panose="020B0503030404040204" pitchFamily="34" charset="0"/>
              </a:rPr>
              <a:t>The eighteenth-century British novelist Laurence Sterne wrote, “No body, but he who has felt it, can conceive what a plaguing thing it is to have a man’s mind torn asunder by two projects of equal strength, both obstinately pulling in a contrary direction at the same time.”</a:t>
            </a:r>
          </a:p>
          <a:p>
            <a:pPr indent="0" eaLnBrk="1" hangingPunct="1">
              <a:buFont typeface="Arial" panose="020B0604020202020204" pitchFamily="34" charset="0"/>
              <a:buNone/>
            </a:pPr>
            <a:r>
              <a:rPr lang="en-US" altLang="en-US" sz="2600">
                <a:ea typeface="ＭＳ Ｐゴシック" panose="020B0600070205080204" pitchFamily="34" charset="-128"/>
                <a:cs typeface="Geneva" panose="020B0503030404040204" pitchFamily="34" charset="0"/>
              </a:rPr>
              <a:t> 		From a novel or play choose a character (not necessarily the protagonist) whose mind is pulled in conflicting directions by two compelling desires, ambitions, obligations, or influences.  Then, in a well-organized essay, identify each of the two conflicting forces and explain how this conflict with one character illuminates the meaning of the work as a whole.  You may use one of the novels or plays listed below or another novel or work of similar literary quality. (1999)</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02" name="Content Placeholder 2">
            <a:extLst>
              <a:ext uri="{FF2B5EF4-FFF2-40B4-BE49-F238E27FC236}">
                <a16:creationId xmlns:a16="http://schemas.microsoft.com/office/drawing/2014/main" id="{8B089213-A2A1-4EA4-9613-4CFE71722817}"/>
              </a:ext>
            </a:extLst>
          </p:cNvPr>
          <p:cNvSpPr>
            <a:spLocks noGrp="1"/>
          </p:cNvSpPr>
          <p:nvPr>
            <p:ph idx="1"/>
          </p:nvPr>
        </p:nvSpPr>
        <p:spPr>
          <a:xfrm>
            <a:off x="457200" y="0"/>
            <a:ext cx="8229600" cy="5516563"/>
          </a:xfrm>
        </p:spPr>
        <p:txBody>
          <a:bodyPr/>
          <a:lstStyle/>
          <a:p>
            <a:pPr indent="0" eaLnBrk="1" hangingPunct="1">
              <a:buFont typeface="Arial" panose="020B0604020202020204" pitchFamily="34" charset="0"/>
              <a:buNone/>
            </a:pPr>
            <a:r>
              <a:rPr lang="en-US" altLang="en-US" sz="2600">
                <a:ea typeface="ＭＳ Ｐゴシック" panose="020B0600070205080204" pitchFamily="34" charset="-128"/>
                <a:cs typeface="Geneva" panose="020B0503030404040204" pitchFamily="34" charset="0"/>
              </a:rPr>
              <a:t>In his essay “Walking,” Henry David Thoreau offers the following assessment of literature:</a:t>
            </a:r>
          </a:p>
          <a:p>
            <a:pPr indent="0" eaLnBrk="1" hangingPunct="1">
              <a:buFont typeface="Arial" panose="020B0604020202020204" pitchFamily="34" charset="0"/>
              <a:buNone/>
            </a:pPr>
            <a:r>
              <a:rPr lang="en-US" altLang="en-US" sz="2600">
                <a:ea typeface="ＭＳ Ｐゴシック" panose="020B0600070205080204" pitchFamily="34" charset="-128"/>
                <a:cs typeface="Geneva" panose="020B0503030404040204" pitchFamily="34" charset="0"/>
              </a:rPr>
              <a:t> 		In literature it is only the wild that attracts us. Dullness is but another name for tameness.  It is the uncivilized free and wild thinking in </a:t>
            </a:r>
            <a:r>
              <a:rPr lang="en-US" altLang="en-US" sz="2600" i="1">
                <a:ea typeface="ＭＳ Ｐゴシック" panose="020B0600070205080204" pitchFamily="34" charset="-128"/>
                <a:cs typeface="Geneva" panose="020B0503030404040204" pitchFamily="34" charset="0"/>
              </a:rPr>
              <a:t>Hamlet </a:t>
            </a:r>
            <a:r>
              <a:rPr lang="en-US" altLang="en-US" sz="2600">
                <a:ea typeface="ＭＳ Ｐゴシック" panose="020B0600070205080204" pitchFamily="34" charset="-128"/>
                <a:cs typeface="Geneva" panose="020B0503030404040204" pitchFamily="34" charset="0"/>
              </a:rPr>
              <a:t>and </a:t>
            </a:r>
            <a:r>
              <a:rPr lang="en-US" altLang="en-US" sz="2600" i="1">
                <a:ea typeface="ＭＳ Ｐゴシック" panose="020B0600070205080204" pitchFamily="34" charset="-128"/>
                <a:cs typeface="Geneva" panose="020B0503030404040204" pitchFamily="34" charset="0"/>
              </a:rPr>
              <a:t>The Iliad</a:t>
            </a:r>
            <a:r>
              <a:rPr lang="en-US" altLang="en-US" sz="2600">
                <a:ea typeface="ＭＳ Ｐゴシック" panose="020B0600070205080204" pitchFamily="34" charset="-128"/>
                <a:cs typeface="Geneva" panose="020B0503030404040204" pitchFamily="34" charset="0"/>
              </a:rPr>
              <a:t>, in all scriptures and mythologies, not learned in schools, that delights us.</a:t>
            </a:r>
          </a:p>
          <a:p>
            <a:pPr indent="0" eaLnBrk="1" hangingPunct="1">
              <a:buFont typeface="Arial" panose="020B0604020202020204" pitchFamily="34" charset="0"/>
              <a:buNone/>
            </a:pPr>
            <a:r>
              <a:rPr lang="en-US" altLang="en-US" sz="2600">
                <a:ea typeface="ＭＳ Ｐゴシック" panose="020B0600070205080204" pitchFamily="34" charset="-128"/>
                <a:cs typeface="Geneva" panose="020B0503030404040204" pitchFamily="34" charset="0"/>
              </a:rPr>
              <a:t> 		From the works that you </a:t>
            </a:r>
            <a:r>
              <a:rPr lang="en-US" altLang="en-US" sz="2600" u="sng">
                <a:ea typeface="ＭＳ Ｐゴシック" panose="020B0600070205080204" pitchFamily="34" charset="-128"/>
                <a:cs typeface="Geneva" panose="020B0503030404040204" pitchFamily="34" charset="0"/>
              </a:rPr>
              <a:t>have</a:t>
            </a:r>
            <a:r>
              <a:rPr lang="en-US" altLang="en-US" sz="2600">
                <a:ea typeface="ＭＳ Ｐゴシック" panose="020B0600070205080204" pitchFamily="34" charset="-128"/>
                <a:cs typeface="Geneva" panose="020B0503030404040204" pitchFamily="34" charset="0"/>
              </a:rPr>
              <a:t> studied in school, choose a novel, play, or epic poem that you may initially have thought was conventional and tame but that you now value for its “uncivilized free and wild thinking.”  Write an essay in which you explain what constitutes its “uncivilized free and wild thinking” and how that thinking is central to the value of the work as a whole.  Support your ideas with specific references to the work you choose.  (1998)</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59B1C2-F2FE-36A9-7619-FE104BA5FF87}"/>
              </a:ext>
            </a:extLst>
          </p:cNvPr>
          <p:cNvSpPr>
            <a:spLocks noGrp="1"/>
          </p:cNvSpPr>
          <p:nvPr>
            <p:ph idx="1"/>
          </p:nvPr>
        </p:nvSpPr>
        <p:spPr>
          <a:xfrm>
            <a:off x="457200" y="228600"/>
            <a:ext cx="8229600" cy="5516563"/>
          </a:xfrm>
        </p:spPr>
        <p:txBody>
          <a:bodyPr rtlCol="0">
            <a:noAutofit/>
          </a:bodyPr>
          <a:lstStyle/>
          <a:p>
            <a:pPr indent="0" eaLnBrk="1" fontAlgn="auto" hangingPunct="1">
              <a:spcAft>
                <a:spcPts val="0"/>
              </a:spcAft>
              <a:buFont typeface="Arial"/>
              <a:buNone/>
              <a:defRPr/>
            </a:pPr>
            <a:r>
              <a:rPr lang="en-US" sz="3400" dirty="0">
                <a:ea typeface="+mn-ea"/>
                <a:cs typeface="+mn-cs"/>
              </a:rPr>
              <a:t>Novels and plays often include scenes of weddings, funerals, parties, and other social occasions.  Such scenes may reveal the values of the characters and the society in which they live.  </a:t>
            </a:r>
          </a:p>
          <a:p>
            <a:pPr indent="0" eaLnBrk="1" fontAlgn="auto" hangingPunct="1">
              <a:spcAft>
                <a:spcPts val="0"/>
              </a:spcAft>
              <a:buFont typeface="Arial"/>
              <a:buNone/>
              <a:defRPr/>
            </a:pPr>
            <a:r>
              <a:rPr lang="en-US" sz="3400" dirty="0">
                <a:ea typeface="+mn-ea"/>
                <a:cs typeface="+mn-cs"/>
              </a:rPr>
              <a:t>		Select a novel or play that includes such a scene and, in a focused essay, discuss the contribution the scene makes to the meaning of the work as a whole.  You may choose a work from the list below or another novel or play of literary merit. (1997)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3250" name="Content Placeholder 2">
            <a:extLst>
              <a:ext uri="{FF2B5EF4-FFF2-40B4-BE49-F238E27FC236}">
                <a16:creationId xmlns:a16="http://schemas.microsoft.com/office/drawing/2014/main" id="{8B9FEF7F-BEDF-E34B-F083-E9CB44E0E1AE}"/>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000">
                <a:ea typeface="ＭＳ Ｐゴシック" panose="020B0600070205080204" pitchFamily="34" charset="-128"/>
                <a:cs typeface="Geneva" panose="020B0503030404040204" pitchFamily="34" charset="0"/>
              </a:rPr>
              <a:t>The British novelist Fay Weldon offers this observation about happy endings.  </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The writers, I do believe, who get the best and most lasting response from their readers are the writers who offer a happy ending through moral development.  By a happy ending, I do not mean mere fortunate events—a marriage or a last minute rescue from death--but some kind of spiritual reassessment or moral reconciliation, even with the self, even at death.</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 </a:t>
            </a:r>
          </a:p>
          <a:p>
            <a:pPr indent="0" eaLnBrk="1" hangingPunct="1">
              <a:lnSpc>
                <a:spcPct val="80000"/>
              </a:lnSpc>
              <a:buFont typeface="Arial" panose="020B0604020202020204" pitchFamily="34" charset="0"/>
              <a:buNone/>
            </a:pPr>
            <a:r>
              <a:rPr lang="en-US" altLang="ja-JP" sz="3000">
                <a:ea typeface="ＭＳ Ｐゴシック" panose="020B0600070205080204" pitchFamily="34" charset="-128"/>
                <a:cs typeface="Geneva" panose="020B0503030404040204" pitchFamily="34" charset="0"/>
              </a:rPr>
              <a:t>	Choose a novel or play that has the kind of ending Weldon describes.  In a well-written essay, identify the </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spiritual reassessment or moral reconciliation</a:t>
            </a:r>
            <a:r>
              <a:rPr lang="ja-JP" altLang="en-US" sz="3000">
                <a:ea typeface="ＭＳ Ｐゴシック" panose="020B0600070205080204" pitchFamily="34" charset="-128"/>
                <a:cs typeface="Geneva" panose="020B0503030404040204" pitchFamily="34" charset="0"/>
              </a:rPr>
              <a:t>”</a:t>
            </a:r>
            <a:r>
              <a:rPr lang="en-US" altLang="ja-JP" sz="3000">
                <a:ea typeface="ＭＳ Ｐゴシック" panose="020B0600070205080204" pitchFamily="34" charset="-128"/>
                <a:cs typeface="Geneva" panose="020B0503030404040204" pitchFamily="34" charset="0"/>
              </a:rPr>
              <a:t> evident in the ending and explain its significance in the work as a whole.  (1996)</a:t>
            </a:r>
            <a:endParaRPr lang="en-US" altLang="en-US" sz="3000">
              <a:ea typeface="ＭＳ Ｐゴシック" panose="020B0600070205080204" pitchFamily="34" charset="-128"/>
              <a:cs typeface="Geneva" panose="020B0503030404040204"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5298" name="Content Placeholder 2">
            <a:extLst>
              <a:ext uri="{FF2B5EF4-FFF2-40B4-BE49-F238E27FC236}">
                <a16:creationId xmlns:a16="http://schemas.microsoft.com/office/drawing/2014/main" id="{386046B0-6EBF-0DE4-EF0B-CCDCED86CF6D}"/>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Writers often highlight the values of a culture or a society by using characters who are alienated from that culture or society because of gender, race, class, or creed.  Choose a novel or a play in which such a character plays a significant role and show how that character</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s alienation reveals the surrounding society</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s assumptions or moral values. (1995)</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a:extLst>
            <a:ext uri="{FF2B5EF4-FFF2-40B4-BE49-F238E27FC236}">
              <a16:creationId xmlns:a16="http://schemas.microsoft.com/office/drawing/2014/main" id="{C233A645-9AE1-5ED7-6444-4A9C6371891C}"/>
            </a:ext>
          </a:extLst>
        </p:cNvPr>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6648BF44-A62A-208C-FA23-9D0F3299F5ED}"/>
              </a:ext>
            </a:extLst>
          </p:cNvPr>
          <p:cNvSpPr>
            <a:spLocks noGrp="1"/>
          </p:cNvSpPr>
          <p:nvPr>
            <p:ph idx="1"/>
          </p:nvPr>
        </p:nvSpPr>
        <p:spPr>
          <a:xfrm>
            <a:off x="533400" y="579438"/>
            <a:ext cx="8382000" cy="5821362"/>
          </a:xfrm>
        </p:spPr>
        <p:txBody>
          <a:bodyPr/>
          <a:lstStyle/>
          <a:p>
            <a:pPr marL="0" marR="0" indent="0">
              <a:spcBef>
                <a:spcPts val="0"/>
              </a:spcBef>
              <a:spcAft>
                <a:spcPts val="0"/>
              </a:spcAft>
              <a:buNone/>
            </a:pPr>
            <a:r>
              <a:rPr lang="en-US" sz="2800" dirty="0">
                <a:ea typeface="ＭＳ Ｐゴシック" panose="020B0600070205080204" pitchFamily="34" charset="-128"/>
              </a:rPr>
              <a:t>Many works of literature feature a character who may be reluctant to make a decision, unable to make a decision, or is resistant to doing so. This indecision can have broader implications for that character or other characters. Such implications may include changes to a character’s relationships, social and/or financial stability, well-being, or any other aspects of the character’s existence.</a:t>
            </a:r>
          </a:p>
          <a:p>
            <a:pPr marL="0" marR="0" indent="0">
              <a:spcBef>
                <a:spcPts val="0"/>
              </a:spcBef>
              <a:spcAft>
                <a:spcPts val="0"/>
              </a:spcAft>
              <a:buNone/>
            </a:pPr>
            <a:r>
              <a:rPr lang="en-US" sz="2800" dirty="0">
                <a:ea typeface="ＭＳ Ｐゴシック" panose="020B0600070205080204" pitchFamily="34" charset="-128"/>
              </a:rPr>
              <a:t>	Either from your own reading or from the list below, choose a work of fiction in which a character delays or avoids making a decision. Then, in a well-written essay, analyze how the impact of this indecision contributes to an interpretation of the work as a whole. Do not merely summarize the plot. (2024, Set 1) </a:t>
            </a:r>
          </a:p>
        </p:txBody>
      </p:sp>
    </p:spTree>
    <p:extLst>
      <p:ext uri="{BB962C8B-B14F-4D97-AF65-F5344CB8AC3E}">
        <p14:creationId xmlns:p14="http://schemas.microsoft.com/office/powerpoint/2010/main" val="1851417846"/>
      </p:ext>
    </p:extLst>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6322" name="Content Placeholder 2">
            <a:extLst>
              <a:ext uri="{FF2B5EF4-FFF2-40B4-BE49-F238E27FC236}">
                <a16:creationId xmlns:a16="http://schemas.microsoft.com/office/drawing/2014/main" id="{EDC6BC11-CA7D-D938-8540-7A05776DE5C1}"/>
              </a:ext>
            </a:extLst>
          </p:cNvPr>
          <p:cNvSpPr>
            <a:spLocks noGrp="1"/>
          </p:cNvSpPr>
          <p:nvPr>
            <p:ph idx="1"/>
          </p:nvPr>
        </p:nvSpPr>
        <p:spPr>
          <a:xfrm>
            <a:off x="457200" y="609600"/>
            <a:ext cx="8229600" cy="5516563"/>
          </a:xfrm>
        </p:spPr>
        <p:txBody>
          <a:bodyPr/>
          <a:lstStyle/>
          <a:p>
            <a:pPr indent="0" eaLnBrk="1" hangingPunct="1">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In some works of literature, a character who appears briefly, or does not appear at all, is a significant presence.  Choose a novel or play of literary merit and write an essay in which you show how such a character functions in the work.  You may wish. (1994)</a:t>
            </a:r>
            <a:endParaRPr lang="en-US" altLang="en-US" sz="4400">
              <a:ea typeface="ＭＳ Ｐゴシック" panose="020B0600070205080204" pitchFamily="34" charset="-128"/>
              <a:cs typeface="Geneva" panose="020B0503030404040204"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7346" name="Content Placeholder 2">
            <a:extLst>
              <a:ext uri="{FF2B5EF4-FFF2-40B4-BE49-F238E27FC236}">
                <a16:creationId xmlns:a16="http://schemas.microsoft.com/office/drawing/2014/main" id="{1BAFCB41-956D-3042-79C8-1825EE686FA8}"/>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The true test of comedy is that it shall awaken thoughtful laughter.</a:t>
            </a: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  Choose a novel, play, or long poem in which a scene or character awakens </a:t>
            </a: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thoughtful laughter</a:t>
            </a: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 in the reader.  Write an essay in which you show why this laughter is </a:t>
            </a: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thoughtful</a:t>
            </a: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 and how it contributes to the meaning of the work. (1993)</a:t>
            </a:r>
            <a:endParaRPr lang="en-US" altLang="en-US" sz="4400">
              <a:ea typeface="ＭＳ Ｐゴシック" panose="020B0600070205080204" pitchFamily="34" charset="-128"/>
              <a:cs typeface="Geneva" panose="020B0503030404040204"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8370" name="Content Placeholder 2">
            <a:extLst>
              <a:ext uri="{FF2B5EF4-FFF2-40B4-BE49-F238E27FC236}">
                <a16:creationId xmlns:a16="http://schemas.microsoft.com/office/drawing/2014/main" id="{48ABB071-4AFA-D846-A62E-AB90AB71E352}"/>
              </a:ext>
            </a:extLst>
          </p:cNvPr>
          <p:cNvSpPr>
            <a:spLocks noGrp="1"/>
          </p:cNvSpPr>
          <p:nvPr>
            <p:ph idx="1"/>
          </p:nvPr>
        </p:nvSpPr>
        <p:spPr>
          <a:xfrm>
            <a:off x="457200" y="609600"/>
            <a:ext cx="8229600" cy="5516563"/>
          </a:xfrm>
        </p:spPr>
        <p:txBody>
          <a:bodyPr/>
          <a:lstStyle/>
          <a:p>
            <a:pPr indent="0" eaLnBrk="1" hangingPunct="1">
              <a:buFont typeface="Arial" panose="020B0604020202020204" pitchFamily="34" charset="0"/>
              <a:buNone/>
            </a:pPr>
            <a:r>
              <a:rPr lang="en-US" altLang="en-US" sz="2600">
                <a:ea typeface="ＭＳ Ｐゴシック" panose="020B0600070205080204" pitchFamily="34" charset="-128"/>
                <a:cs typeface="Geneva" panose="020B0503030404040204" pitchFamily="34" charset="0"/>
              </a:rPr>
              <a:t>In a novel or play, a confidant (male) or a confidante (female) is a character, often a friend or relative of the hero or heroine, whose role is to be present when the hero or heroine needs a sympathetic listener to confide in.  Frequently the result is, as Henry James remarked, that the confidant or confidante can be as much </a:t>
            </a: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the reader</a:t>
            </a: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s friend as the protagonist</a:t>
            </a: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s.</a:t>
            </a:r>
            <a:r>
              <a:rPr lang="ja-JP" altLang="en-US" sz="2600">
                <a:ea typeface="ＭＳ Ｐゴシック" panose="020B0600070205080204" pitchFamily="34" charset="-128"/>
                <a:cs typeface="Geneva" panose="020B0503030404040204" pitchFamily="34" charset="0"/>
              </a:rPr>
              <a:t>”</a:t>
            </a:r>
            <a:r>
              <a:rPr lang="en-US" altLang="ja-JP" sz="2600">
                <a:ea typeface="ＭＳ Ｐゴシック" panose="020B0600070205080204" pitchFamily="34" charset="-128"/>
                <a:cs typeface="Geneva" panose="020B0503030404040204" pitchFamily="34" charset="0"/>
              </a:rPr>
              <a:t> However, the author sometimes uses this character for other purposes as well.  Choose a confidant or confidante from a novel or play of recognized literary merit and write an essay in which you discuss the various ways this character functions in the work.   You may write your essay on one of the following novels or plays or on another of comparable quality.  Do not write on a poem or short story. (1992)</a:t>
            </a:r>
            <a:endParaRPr lang="en-US" altLang="en-US" sz="2600">
              <a:ea typeface="ＭＳ Ｐゴシック" panose="020B0600070205080204" pitchFamily="34" charset="-128"/>
              <a:cs typeface="Geneva" panose="020B0503030404040204"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9394" name="Content Placeholder 2">
            <a:extLst>
              <a:ext uri="{FF2B5EF4-FFF2-40B4-BE49-F238E27FC236}">
                <a16:creationId xmlns:a16="http://schemas.microsoft.com/office/drawing/2014/main" id="{7C8C9A5A-620C-5B2D-E718-E6F452B03B22}"/>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Many plays and novels use contrasting places (for example, two countries, two cities or towns, two houses, or the land and the sea) to represent opposed forces or ideas that are central to the meaning of the work.   Choose a novel or play that contrasts two such places.  Write an essay explaining how the places differ, what each place represents, and how their contrast contributes to the meaning of the work. (1991)</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0418" name="Content Placeholder 2">
            <a:extLst>
              <a:ext uri="{FF2B5EF4-FFF2-40B4-BE49-F238E27FC236}">
                <a16:creationId xmlns:a16="http://schemas.microsoft.com/office/drawing/2014/main" id="{1B72628B-CABF-8E80-2264-D5D2FDCC4634}"/>
              </a:ext>
            </a:extLst>
          </p:cNvPr>
          <p:cNvSpPr>
            <a:spLocks noGrp="1"/>
          </p:cNvSpPr>
          <p:nvPr>
            <p:ph idx="1"/>
          </p:nvPr>
        </p:nvSpPr>
        <p:spPr>
          <a:xfrm>
            <a:off x="457200" y="609600"/>
            <a:ext cx="8229600" cy="5516563"/>
          </a:xfrm>
        </p:spPr>
        <p:txBody>
          <a:bodyPr/>
          <a:lstStyle/>
          <a:p>
            <a:pPr indent="0" eaLnBrk="1" hangingPunct="1">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Choose a novel or play that depicts a conflict between a parent (or a parental figure) and a son or daughter.  Write an essay in which you analyze the sources of the conflict and explain how the conflict contributes to the meaning of the work.  Avoid plot summary. (1990)</a:t>
            </a:r>
            <a:endParaRPr lang="en-US" altLang="en-US" sz="4400">
              <a:ea typeface="ＭＳ Ｐゴシック" panose="020B0600070205080204" pitchFamily="34" charset="-128"/>
              <a:cs typeface="Geneva" panose="020B0503030404040204"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42" name="Content Placeholder 2">
            <a:extLst>
              <a:ext uri="{FF2B5EF4-FFF2-40B4-BE49-F238E27FC236}">
                <a16:creationId xmlns:a16="http://schemas.microsoft.com/office/drawing/2014/main" id="{AFA55424-75E5-0B8F-A64F-7587BF121A9E}"/>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400">
                <a:ea typeface="ＭＳ Ｐゴシック" panose="020B0600070205080204" pitchFamily="34" charset="-128"/>
                <a:cs typeface="Geneva" panose="020B0503030404040204" pitchFamily="34" charset="0"/>
              </a:rPr>
              <a:t>In questioning the value of literary realism, Flannery O</a:t>
            </a:r>
            <a:r>
              <a:rPr lang="ja-JP"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Connor has written, </a:t>
            </a:r>
            <a:r>
              <a:rPr lang="ja-JP"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I am interested in making a good case for distortion because I am coming to believe that it is the only way to make people see.</a:t>
            </a:r>
            <a:r>
              <a:rPr lang="ja-JP"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 Write an essay in which you </a:t>
            </a:r>
            <a:r>
              <a:rPr lang="ja-JP"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make a good case for distortion,</a:t>
            </a:r>
            <a:r>
              <a:rPr lang="ja-JP"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 as distinct from literary realism.  Analyze how important elements of the work you choose are </a:t>
            </a:r>
            <a:r>
              <a:rPr lang="ja-JP"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distorted</a:t>
            </a:r>
            <a:r>
              <a:rPr lang="ja-JP"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 and explain how these distortions contribute to the effectiveness of the work.   Avoid plot summary. (1989)</a:t>
            </a:r>
            <a:endParaRPr lang="en-US" altLang="en-US" sz="3700">
              <a:ea typeface="ＭＳ Ｐゴシック" panose="020B0600070205080204" pitchFamily="34" charset="-128"/>
              <a:cs typeface="Geneva" panose="020B0503030404040204"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2466" name="Content Placeholder 2">
            <a:extLst>
              <a:ext uri="{FF2B5EF4-FFF2-40B4-BE49-F238E27FC236}">
                <a16:creationId xmlns:a16="http://schemas.microsoft.com/office/drawing/2014/main" id="{3B79716C-23B9-C29C-FD5B-0406B5F53825}"/>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Choose a distinguished novel or play in which some of the most significant events are mental or psychological; for example, awakenings, discoveries, changes in consciousness.  In a well-organized essay, describe how the author manages to give these internal events the sense of excitement, suspense, and climax usually associated with external action.  Do not merely summarize the plot. (1988)</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3490" name="Content Placeholder 2">
            <a:extLst>
              <a:ext uri="{FF2B5EF4-FFF2-40B4-BE49-F238E27FC236}">
                <a16:creationId xmlns:a16="http://schemas.microsoft.com/office/drawing/2014/main" id="{F1423630-21EC-C7E3-27AA-889F5C94B2AE}"/>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Some novels and plays seem to advocate changes in social or political attitudes or in traditions.  Choose such a novel or play and note briefly the particular attitudes or traditions that the author apparently wishes to modify.  Then analyze the techniques the author uses to influence the reader</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s or audience</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s views.  Avoid plot summary. (1987)</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4514" name="Content Placeholder 2">
            <a:extLst>
              <a:ext uri="{FF2B5EF4-FFF2-40B4-BE49-F238E27FC236}">
                <a16:creationId xmlns:a16="http://schemas.microsoft.com/office/drawing/2014/main" id="{F68C5121-62F4-2AE5-4E59-B48038DEBB2F}"/>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Some works of literature use the element of time in a distinct way.  The chronological sequence of events may be altered, or time may be suspended or accelerated.  Choose a novel, an epic, or a play of recognized literary merit and show how the author</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s manipulation of time contributes to the effectiveness of the work as a whole.  Do not merely summarize the plot. (1986)</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5538" name="Content Placeholder 2">
            <a:extLst>
              <a:ext uri="{FF2B5EF4-FFF2-40B4-BE49-F238E27FC236}">
                <a16:creationId xmlns:a16="http://schemas.microsoft.com/office/drawing/2014/main" id="{F07FC59B-5AEA-7629-391F-6F91A9D62695}"/>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A critic has said that one important measure of a superior work of literature is its ability to produce in the reader a healthy confusion of pleasure and disquietude.  Select a literary work that produces this </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healthy confusion.</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 Write an essay in which you explain the sources of the </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pleasure and disquietude</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 experienced by the readers of the work. (1985)</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a:extLst>
            <a:ext uri="{FF2B5EF4-FFF2-40B4-BE49-F238E27FC236}">
              <a16:creationId xmlns:a16="http://schemas.microsoft.com/office/drawing/2014/main" id="{7D3FB22D-85AF-517A-E663-BA274DCE06B0}"/>
            </a:ext>
          </a:extLst>
        </p:cNvPr>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D11E25BC-C088-C103-BC96-DD2E59FF9BC6}"/>
              </a:ext>
            </a:extLst>
          </p:cNvPr>
          <p:cNvSpPr>
            <a:spLocks noGrp="1"/>
          </p:cNvSpPr>
          <p:nvPr>
            <p:ph idx="1"/>
          </p:nvPr>
        </p:nvSpPr>
        <p:spPr>
          <a:xfrm>
            <a:off x="533400" y="579438"/>
            <a:ext cx="8382000" cy="5821362"/>
          </a:xfrm>
        </p:spPr>
        <p:txBody>
          <a:bodyPr/>
          <a:lstStyle/>
          <a:p>
            <a:pPr marL="0" marR="0" indent="0">
              <a:spcBef>
                <a:spcPts val="0"/>
              </a:spcBef>
              <a:spcAft>
                <a:spcPts val="0"/>
              </a:spcAft>
              <a:buNone/>
            </a:pPr>
            <a:r>
              <a:rPr lang="en-US" sz="2800" dirty="0">
                <a:ea typeface="ＭＳ Ｐゴシック" panose="020B0600070205080204" pitchFamily="34" charset="-128"/>
              </a:rPr>
              <a:t>Many works of literature feature a character who may be reluctant to make a decision, unable to make a decision, or is resistant to doing so. This indecision can have broader implications for that character or other characters. Such implications may include changes to a character’s relationships, social and/or financial stability, well-being, or any other aspects of the character’s existence.</a:t>
            </a:r>
          </a:p>
          <a:p>
            <a:pPr marL="0" marR="0" indent="0">
              <a:spcBef>
                <a:spcPts val="0"/>
              </a:spcBef>
              <a:spcAft>
                <a:spcPts val="0"/>
              </a:spcAft>
              <a:buNone/>
            </a:pPr>
            <a:r>
              <a:rPr lang="en-US" sz="2800" dirty="0">
                <a:ea typeface="ＭＳ Ｐゴシック" panose="020B0600070205080204" pitchFamily="34" charset="-128"/>
              </a:rPr>
              <a:t>	Either from your own reading or from the list below, choose a work of fiction in which a character delays or avoids making a decision. Then, in a well-written essay, analyze how the impact of this indecision contributes to an interpretation of the work as a whole. Do not merely summarize the plot. (2024, Set 1) </a:t>
            </a:r>
          </a:p>
        </p:txBody>
      </p:sp>
    </p:spTree>
    <p:extLst>
      <p:ext uri="{BB962C8B-B14F-4D97-AF65-F5344CB8AC3E}">
        <p14:creationId xmlns:p14="http://schemas.microsoft.com/office/powerpoint/2010/main" val="2533565232"/>
      </p:ext>
    </p:extLst>
  </p:cSld>
  <p:clrMapOvr>
    <a:overrideClrMapping bg1="lt1" tx1="dk1" bg2="lt2" tx2="dk2" accent1="accent1" accent2="accent2" accent3="accent3" accent4="accent4" accent5="accent5" accent6="accent6" hlink="hlink" folHlink="folHlink"/>
  </p:clrMapOvr>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6562" name="Content Placeholder 2">
            <a:extLst>
              <a:ext uri="{FF2B5EF4-FFF2-40B4-BE49-F238E27FC236}">
                <a16:creationId xmlns:a16="http://schemas.microsoft.com/office/drawing/2014/main" id="{99BB5293-B2E2-5D1C-6768-56E273E694CE}"/>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Select a line or so of poetry, or a moment or scene in a novel, epic poem, or play that you find especially memorable.  Write an essay in which you identify the line or the passage, explain its relationship to the work in which it is found, and analyze the reasons for its effectiveness. (1984)</a:t>
            </a:r>
            <a:endParaRPr lang="en-US" altLang="en-US" sz="4400">
              <a:ea typeface="ＭＳ Ｐゴシック" panose="020B0600070205080204" pitchFamily="34" charset="-128"/>
              <a:cs typeface="Geneva" panose="020B0503030404040204"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7586" name="Content Placeholder 2">
            <a:extLst>
              <a:ext uri="{FF2B5EF4-FFF2-40B4-BE49-F238E27FC236}">
                <a16:creationId xmlns:a16="http://schemas.microsoft.com/office/drawing/2014/main" id="{A585C632-D33A-FB30-D597-34AB14E8A30B}"/>
              </a:ext>
            </a:extLst>
          </p:cNvPr>
          <p:cNvSpPr>
            <a:spLocks noGrp="1"/>
          </p:cNvSpPr>
          <p:nvPr>
            <p:ph idx="1"/>
          </p:nvPr>
        </p:nvSpPr>
        <p:spPr>
          <a:xfrm>
            <a:off x="457200" y="609600"/>
            <a:ext cx="8229600" cy="5516563"/>
          </a:xfrm>
        </p:spPr>
        <p:txBody>
          <a:bodyPr/>
          <a:lstStyle/>
          <a:p>
            <a:pPr indent="0" eaLnBrk="1" hangingPunct="1">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From a novel or play of literary merit, select an important character who is a villain.  Then, in a well-organized essay, analyze the nature of the character</a:t>
            </a: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s villainy and show how it enhances meaning in the work.  Do not merely summarize the plot.  (1983)</a:t>
            </a:r>
            <a:endParaRPr lang="en-US" altLang="en-US" sz="4400">
              <a:ea typeface="ＭＳ Ｐゴシック" panose="020B0600070205080204" pitchFamily="34" charset="-128"/>
              <a:cs typeface="Geneva" panose="020B0503030404040204"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8610" name="Content Placeholder 2">
            <a:extLst>
              <a:ext uri="{FF2B5EF4-FFF2-40B4-BE49-F238E27FC236}">
                <a16:creationId xmlns:a16="http://schemas.microsoft.com/office/drawing/2014/main" id="{8FD6DBF2-0818-99CD-D269-27A357FD765F}"/>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In great literature, no scene of violence exists for its own sake.  Choose a work of literary merit that confronts the reader or audience with a scene or scenes of violence.  In a well-organized essay, explain how the scene or scenes contribute to the meaning of the complete work.  Avoid plot summary.  (1982)</a:t>
            </a:r>
            <a:endParaRPr lang="en-US" altLang="en-US" sz="4400">
              <a:ea typeface="ＭＳ Ｐゴシック" panose="020B0600070205080204" pitchFamily="34" charset="-128"/>
              <a:cs typeface="Geneva" panose="020B0503030404040204"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9634" name="Content Placeholder 2">
            <a:extLst>
              <a:ext uri="{FF2B5EF4-FFF2-40B4-BE49-F238E27FC236}">
                <a16:creationId xmlns:a16="http://schemas.microsoft.com/office/drawing/2014/main" id="{08F53381-500D-92E4-467A-010D5CE652CB}"/>
              </a:ext>
            </a:extLst>
          </p:cNvPr>
          <p:cNvSpPr>
            <a:spLocks noGrp="1"/>
          </p:cNvSpPr>
          <p:nvPr>
            <p:ph idx="1"/>
          </p:nvPr>
        </p:nvSpPr>
        <p:spPr>
          <a:xfrm>
            <a:off x="457200" y="609600"/>
            <a:ext cx="8229600" cy="5516563"/>
          </a:xfrm>
        </p:spPr>
        <p:txBody>
          <a:bodyPr/>
          <a:lstStyle/>
          <a:p>
            <a:pPr indent="0" eaLnBrk="1" hangingPunct="1">
              <a:buFont typeface="Arial" panose="020B0604020202020204" pitchFamily="34" charset="0"/>
              <a:buNone/>
            </a:pP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The struggle to achieve dominance over others frequently appears in fiction.</a:t>
            </a:r>
            <a:r>
              <a:rPr lang="ja-JP" altLang="en-US" sz="4000">
                <a:ea typeface="ＭＳ Ｐゴシック" panose="020B0600070205080204" pitchFamily="34" charset="-128"/>
                <a:cs typeface="Geneva" panose="020B0503030404040204" pitchFamily="34" charset="0"/>
              </a:rPr>
              <a:t>”</a:t>
            </a:r>
            <a:r>
              <a:rPr lang="en-US" altLang="ja-JP" sz="4000">
                <a:ea typeface="ＭＳ Ｐゴシック" panose="020B0600070205080204" pitchFamily="34" charset="-128"/>
                <a:cs typeface="Geneva" panose="020B0503030404040204" pitchFamily="34" charset="0"/>
              </a:rPr>
              <a:t> Choose a novel in which such a struggle for dominance occurs, and write an essay showing for what purposes the author uses the struggle. Do not merely retell the story. (1982, Bulletin #1)</a:t>
            </a:r>
            <a:endParaRPr lang="en-US" altLang="en-US" sz="4400">
              <a:ea typeface="ＭＳ Ｐゴシック" panose="020B0600070205080204" pitchFamily="34" charset="-128"/>
              <a:cs typeface="Geneva" panose="020B0503030404040204"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0658" name="Content Placeholder 2">
            <a:extLst>
              <a:ext uri="{FF2B5EF4-FFF2-40B4-BE49-F238E27FC236}">
                <a16:creationId xmlns:a16="http://schemas.microsoft.com/office/drawing/2014/main" id="{7803770C-3553-880E-A207-138680906143}"/>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ja-JP" altLang="en-US" sz="3100">
                <a:ea typeface="ＭＳ Ｐゴシック" panose="020B0600070205080204" pitchFamily="34" charset="-128"/>
                <a:cs typeface="Geneva" panose="020B0503030404040204" pitchFamily="34" charset="0"/>
              </a:rPr>
              <a:t>“</a:t>
            </a:r>
            <a:r>
              <a:rPr lang="en-US" altLang="ja-JP" sz="3100">
                <a:ea typeface="ＭＳ Ｐゴシック" panose="020B0600070205080204" pitchFamily="34" charset="-128"/>
                <a:cs typeface="Geneva" panose="020B0503030404040204" pitchFamily="34" charset="0"/>
              </a:rPr>
              <a:t>In many plays a character has a misconception of himself or his world. Destroying or perpetuating this illusion contributes to a central theme of the play.</a:t>
            </a:r>
            <a:r>
              <a:rPr lang="ja-JP" altLang="en-US" sz="3100">
                <a:ea typeface="ＭＳ Ｐゴシック" panose="020B0600070205080204" pitchFamily="34" charset="-128"/>
                <a:cs typeface="Geneva" panose="020B0503030404040204" pitchFamily="34" charset="0"/>
              </a:rPr>
              <a:t>”</a:t>
            </a:r>
            <a:r>
              <a:rPr lang="en-US" altLang="ja-JP" sz="3100">
                <a:ea typeface="ＭＳ Ｐゴシック" panose="020B0600070205080204" pitchFamily="34" charset="-128"/>
                <a:cs typeface="Geneva" panose="020B0503030404040204" pitchFamily="34" charset="0"/>
              </a:rPr>
              <a:t> Choose a play with a major character to whom this statement applies, and write an essay in which you consider the following:</a:t>
            </a:r>
          </a:p>
          <a:p>
            <a:pPr indent="0" eaLnBrk="1" hangingPunct="1">
              <a:lnSpc>
                <a:spcPct val="80000"/>
              </a:lnSpc>
              <a:buFont typeface="Arial" panose="020B0604020202020204" pitchFamily="34" charset="0"/>
              <a:buNone/>
            </a:pPr>
            <a:r>
              <a:rPr lang="en-US" altLang="en-US" sz="3100">
                <a:ea typeface="ＭＳ Ｐゴシック" panose="020B0600070205080204" pitchFamily="34" charset="-128"/>
                <a:cs typeface="Geneva" panose="020B0503030404040204" pitchFamily="34" charset="0"/>
              </a:rPr>
              <a:t>(1) What the character</a:t>
            </a:r>
            <a:r>
              <a:rPr lang="ja-JP" altLang="en-US" sz="3100">
                <a:ea typeface="ＭＳ Ｐゴシック" panose="020B0600070205080204" pitchFamily="34" charset="-128"/>
                <a:cs typeface="Geneva" panose="020B0503030404040204" pitchFamily="34" charset="0"/>
              </a:rPr>
              <a:t>’</a:t>
            </a:r>
            <a:r>
              <a:rPr lang="en-US" altLang="ja-JP" sz="3100">
                <a:ea typeface="ＭＳ Ｐゴシック" panose="020B0600070205080204" pitchFamily="34" charset="-128"/>
                <a:cs typeface="Geneva" panose="020B0503030404040204" pitchFamily="34" charset="0"/>
              </a:rPr>
              <a:t>s illusion is and how it differs from reality as presented in the play.</a:t>
            </a:r>
          </a:p>
          <a:p>
            <a:pPr indent="0" eaLnBrk="1" hangingPunct="1">
              <a:lnSpc>
                <a:spcPct val="80000"/>
              </a:lnSpc>
              <a:buFont typeface="Arial" panose="020B0604020202020204" pitchFamily="34" charset="0"/>
              <a:buNone/>
            </a:pPr>
            <a:r>
              <a:rPr lang="en-US" altLang="en-US" sz="3100">
                <a:ea typeface="ＭＳ Ｐゴシック" panose="020B0600070205080204" pitchFamily="34" charset="-128"/>
                <a:cs typeface="Geneva" panose="020B0503030404040204" pitchFamily="34" charset="0"/>
              </a:rPr>
              <a:t>(2) How the destruction or perpetuation of the illusion develops a theme of the play.</a:t>
            </a:r>
          </a:p>
          <a:p>
            <a:pPr indent="0" eaLnBrk="1" hangingPunct="1">
              <a:lnSpc>
                <a:spcPct val="80000"/>
              </a:lnSpc>
              <a:buFont typeface="Arial" panose="020B0604020202020204" pitchFamily="34" charset="0"/>
              <a:buNone/>
            </a:pPr>
            <a:r>
              <a:rPr lang="en-US" altLang="en-US" sz="3100">
                <a:ea typeface="ＭＳ Ｐゴシック" panose="020B0600070205080204" pitchFamily="34" charset="-128"/>
                <a:cs typeface="Geneva" panose="020B0503030404040204" pitchFamily="34" charset="0"/>
              </a:rPr>
              <a:t>Do not merely retell the story. </a:t>
            </a:r>
            <a:br>
              <a:rPr lang="en-US" altLang="en-US" sz="3100">
                <a:ea typeface="ＭＳ Ｐゴシック" panose="020B0600070205080204" pitchFamily="34" charset="-128"/>
                <a:cs typeface="Geneva" panose="020B0503030404040204" pitchFamily="34" charset="0"/>
              </a:rPr>
            </a:br>
            <a:r>
              <a:rPr lang="en-US" altLang="en-US" sz="3100">
                <a:ea typeface="ＭＳ Ｐゴシック" panose="020B0600070205080204" pitchFamily="34" charset="-128"/>
                <a:cs typeface="Geneva" panose="020B0503030404040204" pitchFamily="34" charset="0"/>
              </a:rPr>
              <a:t>(1982, Bulletin #2) </a:t>
            </a:r>
            <a:endParaRPr lang="en-US" altLang="en-US" sz="3400">
              <a:ea typeface="ＭＳ Ｐゴシック" panose="020B0600070205080204" pitchFamily="34" charset="-128"/>
              <a:cs typeface="Geneva" panose="020B0503030404040204"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682" name="Content Placeholder 2">
            <a:extLst>
              <a:ext uri="{FF2B5EF4-FFF2-40B4-BE49-F238E27FC236}">
                <a16:creationId xmlns:a16="http://schemas.microsoft.com/office/drawing/2014/main" id="{8DF031EC-72D5-514A-B59A-E489B8463F5A}"/>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The meaning of some literary works is often enhanced by sustained allusion to myths, the Bible, or other works of literature.  Select a literary work that makes use of such a sustained reference.  Then write a well-organized essay in which you explain the allusion that predominates in the work and analyze how it enhances the work</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s meaning. (1981)</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2706" name="Content Placeholder 2">
            <a:extLst>
              <a:ext uri="{FF2B5EF4-FFF2-40B4-BE49-F238E27FC236}">
                <a16:creationId xmlns:a16="http://schemas.microsoft.com/office/drawing/2014/main" id="{0B53AE74-7DBF-8349-717B-C5A7AC391DD8}"/>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400">
                <a:ea typeface="ＭＳ Ｐゴシック" panose="020B0600070205080204" pitchFamily="34" charset="-128"/>
                <a:cs typeface="Geneva" panose="020B0503030404040204" pitchFamily="34" charset="0"/>
              </a:rPr>
              <a:t>A recurring theme in literature is the classic war between a passion and responsibility.  For instance, a personal cause, a love, a desire for revenge, a determination to redress a wrong, or some other emotion or drive may conflict with moral duty.  Choose a literary work in which a character confronts the demands of a private passion that conflicts with his or her responsibilities.  In a well-written essay show clearly the nature of the conflict, its effects upon the character, and its significance to the work.  (1980)</a:t>
            </a:r>
            <a:endParaRPr lang="en-US" altLang="en-US" sz="3700">
              <a:ea typeface="ＭＳ Ｐゴシック" panose="020B0600070205080204" pitchFamily="34" charset="-128"/>
              <a:cs typeface="Geneva" panose="020B0503030404040204"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3730" name="Content Placeholder 2">
            <a:extLst>
              <a:ext uri="{FF2B5EF4-FFF2-40B4-BE49-F238E27FC236}">
                <a16:creationId xmlns:a16="http://schemas.microsoft.com/office/drawing/2014/main" id="{F18BA472-638D-6512-A325-C110A5601244}"/>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Choose a complex and important character in a novel or a play of recognized literary merit who might on the basis of the character</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s actions alone be considered evil or immoral.  In a well-organized essay, explain both how and why the full presentation of the character in the work makes us react more sympathetically than we otherwise might.  Avoid plot summary. (1979)</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4754" name="Content Placeholder 2">
            <a:extLst>
              <a:ext uri="{FF2B5EF4-FFF2-40B4-BE49-F238E27FC236}">
                <a16:creationId xmlns:a16="http://schemas.microsoft.com/office/drawing/2014/main" id="{199757BE-E463-7256-81CC-0458D0054B0C}"/>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Choose an implausible or strikingly unrealistic incident or character in a work of fiction or drama of recognized literary merit.  Write an essay that explains how the incident or character is related to the more realistic of plausible elements in the rest of the work.  Avoid plot summary. (1978)</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5778" name="Content Placeholder 2">
            <a:extLst>
              <a:ext uri="{FF2B5EF4-FFF2-40B4-BE49-F238E27FC236}">
                <a16:creationId xmlns:a16="http://schemas.microsoft.com/office/drawing/2014/main" id="{CC8BE88B-5B57-7B81-3214-5230066945EC}"/>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400">
                <a:ea typeface="ＭＳ Ｐゴシック" panose="020B0600070205080204" pitchFamily="34" charset="-128"/>
                <a:cs typeface="Geneva" panose="020B0503030404040204" pitchFamily="34" charset="0"/>
              </a:rPr>
              <a:t>A character</a:t>
            </a:r>
            <a:r>
              <a:rPr lang="ja-JP"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s attempt to recapture the past is important in many plays, novels, and poems. Choose a literary work in which a character views the past with such feelings as reverence, bitterness, or longing. Show with clear evidence from the work how the character</a:t>
            </a:r>
            <a:r>
              <a:rPr lang="ja-JP" altLang="en-US" sz="3400">
                <a:ea typeface="ＭＳ Ｐゴシック" panose="020B0600070205080204" pitchFamily="34" charset="-128"/>
                <a:cs typeface="Geneva" panose="020B0503030404040204" pitchFamily="34" charset="0"/>
              </a:rPr>
              <a:t>’</a:t>
            </a:r>
            <a:r>
              <a:rPr lang="en-US" altLang="ja-JP" sz="3400">
                <a:ea typeface="ＭＳ Ｐゴシック" panose="020B0600070205080204" pitchFamily="34" charset="-128"/>
                <a:cs typeface="Geneva" panose="020B0503030404040204" pitchFamily="34" charset="0"/>
              </a:rPr>
              <a:t>s view of the past is used to develop a theme in the work. You may base your essay on a work by one of the following authors, or you may choose a work of another author of comparable literary excellence. (1977)</a:t>
            </a:r>
            <a:endParaRPr lang="en-US" altLang="en-US" sz="3400">
              <a:ea typeface="ＭＳ Ｐゴシック" panose="020B0600070205080204" pitchFamily="34" charset="-128"/>
              <a:cs typeface="Geneva" panose="020B050303040404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84A77C00-5AD7-7346-FCFE-606C0D48D45D}"/>
              </a:ext>
            </a:extLst>
          </p:cNvPr>
          <p:cNvSpPr>
            <a:spLocks noGrp="1"/>
          </p:cNvSpPr>
          <p:nvPr>
            <p:ph idx="1"/>
          </p:nvPr>
        </p:nvSpPr>
        <p:spPr>
          <a:xfrm>
            <a:off x="457200" y="427038"/>
            <a:ext cx="8382000" cy="5821362"/>
          </a:xfrm>
        </p:spPr>
        <p:txBody>
          <a:bodyPr/>
          <a:lstStyle/>
          <a:p>
            <a:pPr marL="0" indent="0">
              <a:spcBef>
                <a:spcPts val="0"/>
              </a:spcBef>
              <a:spcAft>
                <a:spcPts val="0"/>
              </a:spcAft>
              <a:buNone/>
            </a:pPr>
            <a:r>
              <a:rPr lang="en-US" dirty="0">
                <a:ea typeface="ＭＳ Ｐゴシック" panose="020B0600070205080204" pitchFamily="34" charset="-128"/>
              </a:rPr>
              <a:t>Many works of literature explore a character’s sense of lacking something important in life. The character perceives an unfulfilled need which may be emotional, spiritual, financial, or something the character does not understand or cannot articulate.</a:t>
            </a:r>
          </a:p>
          <a:p>
            <a:pPr marL="0" indent="0">
              <a:spcBef>
                <a:spcPts val="0"/>
              </a:spcBef>
              <a:spcAft>
                <a:spcPts val="0"/>
              </a:spcAft>
              <a:buNone/>
            </a:pPr>
            <a:r>
              <a:rPr lang="en-US" dirty="0">
                <a:ea typeface="ＭＳ Ｐゴシック" panose="020B0600070205080204" pitchFamily="34" charset="-128"/>
              </a:rPr>
              <a:t>	Either from your own reading or from the following list, choose a work of fiction in which such a feeling is explored. Then, in a well-written essay, analyze how the character’s sense of an unfulfilled need contributes to an interpretation of the work as a whole. Do not merely summarize the plot. </a:t>
            </a:r>
            <a:r>
              <a:rPr lang="en-US" sz="3200" dirty="0">
                <a:ea typeface="ＭＳ Ｐゴシック" panose="020B0600070205080204" pitchFamily="34" charset="-128"/>
              </a:rPr>
              <a:t>(2024, Set 2) </a:t>
            </a:r>
            <a:endParaRPr lang="en-US" dirty="0">
              <a:ea typeface="ＭＳ Ｐゴシック" panose="020B0600070205080204" pitchFamily="34" charset="-128"/>
            </a:endParaRPr>
          </a:p>
          <a:p>
            <a:pPr marL="0" indent="0">
              <a:spcBef>
                <a:spcPts val="0"/>
              </a:spcBef>
              <a:spcAft>
                <a:spcPts val="0"/>
              </a:spcAft>
              <a:buNone/>
            </a:pPr>
            <a:r>
              <a:rPr lang="en-US" dirty="0">
                <a:ea typeface="ＭＳ Ｐゴシック" panose="020B0600070205080204" pitchFamily="34" charset="-128"/>
              </a:rPr>
              <a:t> </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772311762"/>
      </p:ext>
    </p:extLst>
  </p:cSld>
  <p:clrMapOvr>
    <a:overrideClrMapping bg1="lt1" tx1="dk1" bg2="lt2" tx2="dk2" accent1="accent1" accent2="accent2" accent3="accent3" accent4="accent4" accent5="accent5" accent6="accent6" hlink="hlink" folHlink="folHlink"/>
  </p:clrMapOvr>
</p:sld>
</file>

<file path=ppt/slides/slide7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6802" name="Content Placeholder 2">
            <a:extLst>
              <a:ext uri="{FF2B5EF4-FFF2-40B4-BE49-F238E27FC236}">
                <a16:creationId xmlns:a16="http://schemas.microsoft.com/office/drawing/2014/main" id="{6D04C723-D4B1-91D1-AD78-2D022916AB15}"/>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In some novels and plays certain parallel or recurring events prove to be significant.  In an essay, describe the major similarities and differences in a sequence of parallel or recurring events in a novel or play and discuss the significance of such events.  Do not merely summarize the plot. (1977, #2)</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7826" name="Content Placeholder 2">
            <a:extLst>
              <a:ext uri="{FF2B5EF4-FFF2-40B4-BE49-F238E27FC236}">
                <a16:creationId xmlns:a16="http://schemas.microsoft.com/office/drawing/2014/main" id="{4D626509-975B-01B5-988E-2D27D7F0AD35}"/>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Although literary critics have tended to praise the unique in literary characterizations, many authors have employed the stereotyped character successfully.  Select one work of acknowledged literary merit and in a well-written essay, show how the conventional or stereotyped character or characters function to achieve the author</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s purpose. (1976)</a:t>
            </a:r>
            <a:endParaRPr lang="en-US" altLang="en-US" sz="3700">
              <a:ea typeface="ＭＳ Ｐゴシック" panose="020B0600070205080204" pitchFamily="34" charset="-128"/>
              <a:cs typeface="Geneva" panose="020B0503030404040204"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8850" name="Content Placeholder 2">
            <a:extLst>
              <a:ext uri="{FF2B5EF4-FFF2-40B4-BE49-F238E27FC236}">
                <a16:creationId xmlns:a16="http://schemas.microsoft.com/office/drawing/2014/main" id="{46078F26-46E9-1A30-42FB-750CECCA820D}"/>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Although literary critics have tended to praise the unique in literary characterizations, many authors have employed the stereotyped character successfully.  Select one work of acknowledged literary merit and in a well-written essay, show how the conventional or stereotyped character or characters function to achieve the author</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s purpose. (1975)</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9874" name="Content Placeholder 2">
            <a:extLst>
              <a:ext uri="{FF2B5EF4-FFF2-40B4-BE49-F238E27FC236}">
                <a16:creationId xmlns:a16="http://schemas.microsoft.com/office/drawing/2014/main" id="{ABB31855-E8B5-1303-B899-7EC314C11F93}"/>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100">
                <a:ea typeface="ＭＳ Ｐゴシック" panose="020B0600070205080204" pitchFamily="34" charset="-128"/>
                <a:cs typeface="Geneva" panose="020B0503030404040204" pitchFamily="34" charset="0"/>
              </a:rPr>
              <a:t>Unlike the novelist, the writer of a play does not use his own voice and only rarely uses a narrator</a:t>
            </a:r>
            <a:r>
              <a:rPr lang="ja-JP" altLang="en-US" sz="3100">
                <a:ea typeface="ＭＳ Ｐゴシック" panose="020B0600070205080204" pitchFamily="34" charset="-128"/>
                <a:cs typeface="Geneva" panose="020B0503030404040204" pitchFamily="34" charset="0"/>
              </a:rPr>
              <a:t>’</a:t>
            </a:r>
            <a:r>
              <a:rPr lang="en-US" altLang="ja-JP" sz="3100">
                <a:ea typeface="ＭＳ Ｐゴシック" panose="020B0600070205080204" pitchFamily="34" charset="-128"/>
                <a:cs typeface="Geneva" panose="020B0503030404040204" pitchFamily="34" charset="0"/>
              </a:rPr>
              <a:t>s voice to guide the audience</a:t>
            </a:r>
            <a:r>
              <a:rPr lang="ja-JP" altLang="en-US" sz="3100">
                <a:ea typeface="ＭＳ Ｐゴシック" panose="020B0600070205080204" pitchFamily="34" charset="-128"/>
                <a:cs typeface="Geneva" panose="020B0503030404040204" pitchFamily="34" charset="0"/>
              </a:rPr>
              <a:t>’</a:t>
            </a:r>
            <a:r>
              <a:rPr lang="en-US" altLang="ja-JP" sz="3100">
                <a:ea typeface="ＭＳ Ｐゴシック" panose="020B0600070205080204" pitchFamily="34" charset="-128"/>
                <a:cs typeface="Geneva" panose="020B0503030404040204" pitchFamily="34" charset="0"/>
              </a:rPr>
              <a:t>s responses to character and action. Select a play you have read and write an essay in which you explain the techniques the playwright uses to guide his audience</a:t>
            </a:r>
            <a:r>
              <a:rPr lang="ja-JP" altLang="en-US" sz="3100">
                <a:ea typeface="ＭＳ Ｐゴシック" panose="020B0600070205080204" pitchFamily="34" charset="-128"/>
                <a:cs typeface="Geneva" panose="020B0503030404040204" pitchFamily="34" charset="0"/>
              </a:rPr>
              <a:t>’</a:t>
            </a:r>
            <a:r>
              <a:rPr lang="en-US" altLang="ja-JP" sz="3100">
                <a:ea typeface="ＭＳ Ｐゴシック" panose="020B0600070205080204" pitchFamily="34" charset="-128"/>
                <a:cs typeface="Geneva" panose="020B0503030404040204" pitchFamily="34" charset="0"/>
              </a:rPr>
              <a:t>s responses to the central characters and the action. You might consider the effect on the audience of things like setting, the use of comparable and contrasting characters, and the characters</a:t>
            </a:r>
            <a:r>
              <a:rPr lang="ja-JP" altLang="en-US" sz="3100">
                <a:ea typeface="ＭＳ Ｐゴシック" panose="020B0600070205080204" pitchFamily="34" charset="-128"/>
                <a:cs typeface="Geneva" panose="020B0503030404040204" pitchFamily="34" charset="0"/>
              </a:rPr>
              <a:t>’</a:t>
            </a:r>
            <a:r>
              <a:rPr lang="en-US" altLang="ja-JP" sz="3100">
                <a:ea typeface="ＭＳ Ｐゴシック" panose="020B0600070205080204" pitchFamily="34" charset="-128"/>
                <a:cs typeface="Geneva" panose="020B0503030404040204" pitchFamily="34" charset="0"/>
              </a:rPr>
              <a:t> responses to each other. Support your argument with specific references to the play. Do not give a plot summary. (1975, #2)</a:t>
            </a:r>
            <a:endParaRPr lang="en-US" altLang="en-US" sz="3400">
              <a:ea typeface="ＭＳ Ｐゴシック" panose="020B0600070205080204" pitchFamily="34" charset="-128"/>
              <a:cs typeface="Geneva" panose="020B0503030404040204" pitchFamily="34"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0898" name="Content Placeholder 2">
            <a:extLst>
              <a:ext uri="{FF2B5EF4-FFF2-40B4-BE49-F238E27FC236}">
                <a16:creationId xmlns:a16="http://schemas.microsoft.com/office/drawing/2014/main" id="{726DFF9A-3329-F1B4-B201-27AEAF42A129}"/>
              </a:ext>
            </a:extLst>
          </p:cNvPr>
          <p:cNvSpPr>
            <a:spLocks noGrp="1"/>
          </p:cNvSpPr>
          <p:nvPr>
            <p:ph idx="1"/>
          </p:nvPr>
        </p:nvSpPr>
        <p:spPr>
          <a:xfrm>
            <a:off x="457200" y="609600"/>
            <a:ext cx="8229600" cy="5516563"/>
          </a:xfrm>
        </p:spPr>
        <p:txBody>
          <a:bodyPr/>
          <a:lstStyle/>
          <a:p>
            <a:pPr indent="0" eaLnBrk="1" hangingPunct="1">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Choose a work of literature written before 1900.  Write an essay in which you present arguments for and against the work’s relevance for a person in 1974.  Your own position should emerge in the course of your essay.  You may refer to works of literature written after 1900 for the purpose of contrast or comparison. (1974)</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1922" name="Content Placeholder 2">
            <a:extLst>
              <a:ext uri="{FF2B5EF4-FFF2-40B4-BE49-F238E27FC236}">
                <a16:creationId xmlns:a16="http://schemas.microsoft.com/office/drawing/2014/main" id="{94642750-4D07-8B1E-50E4-BE78F73263B1}"/>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100">
                <a:ea typeface="ＭＳ Ｐゴシック" panose="020B0600070205080204" pitchFamily="34" charset="-128"/>
                <a:cs typeface="Geneva" panose="020B0503030404040204" pitchFamily="34" charset="0"/>
              </a:rPr>
              <a:t>An effective literary work does not merely stop or cease; it concludes.   In the view of some critics, a work that does not provide the pleasure of significant closure has terminated with an artistic fault.  A satisfactory ending is not, however, always conclusive in every sense; significant closure may require the reader to abide with or adjust to ambiguity and uncertainty.   In an essay, discuss the ending of a novel or play of acknowledged literary merit.  Explain precisely how and why the ending appropriately or inappropriately concludes the work.  Do not merely summarize the plot. (1973)</a:t>
            </a:r>
            <a:endParaRPr lang="en-US" altLang="en-US" sz="3400">
              <a:ea typeface="ＭＳ Ｐゴシック" panose="020B0600070205080204" pitchFamily="34" charset="-128"/>
              <a:cs typeface="Geneva" panose="020B0503030404040204" pitchFamily="34"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2946" name="Content Placeholder 2">
            <a:extLst>
              <a:ext uri="{FF2B5EF4-FFF2-40B4-BE49-F238E27FC236}">
                <a16:creationId xmlns:a16="http://schemas.microsoft.com/office/drawing/2014/main" id="{8DCD141A-2CB3-E5D9-2168-30555368FA31}"/>
              </a:ext>
            </a:extLst>
          </p:cNvPr>
          <p:cNvSpPr>
            <a:spLocks noGrp="1"/>
          </p:cNvSpPr>
          <p:nvPr>
            <p:ph idx="1"/>
          </p:nvPr>
        </p:nvSpPr>
        <p:spPr>
          <a:xfrm>
            <a:off x="457200" y="609600"/>
            <a:ext cx="8229600" cy="5516563"/>
          </a:xfrm>
        </p:spPr>
        <p:txBody>
          <a:bodyPr/>
          <a:lstStyle/>
          <a:p>
            <a:pPr indent="0" eaLnBrk="1" hangingPunct="1">
              <a:lnSpc>
                <a:spcPct val="90000"/>
              </a:lnSpc>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In retrospect, the reader often discovers that the first chapter of a novel or the opening scene of a drama introduces some of the major themes of the work.  Write an essay about the opening scene of a drama or the first chapter of a novel in which you explain how it functions in this way. (1972)</a:t>
            </a:r>
            <a:endParaRPr lang="en-US" altLang="en-US" sz="4400">
              <a:ea typeface="ＭＳ Ｐゴシック" panose="020B0600070205080204" pitchFamily="34" charset="-128"/>
              <a:cs typeface="Geneva" panose="020B0503030404040204" pitchFamily="34"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3970" name="Content Placeholder 2">
            <a:extLst>
              <a:ext uri="{FF2B5EF4-FFF2-40B4-BE49-F238E27FC236}">
                <a16:creationId xmlns:a16="http://schemas.microsoft.com/office/drawing/2014/main" id="{2E3FE88A-F4FE-7056-0FF8-CF0E662176A8}"/>
              </a:ext>
            </a:extLst>
          </p:cNvPr>
          <p:cNvSpPr>
            <a:spLocks noGrp="1"/>
          </p:cNvSpPr>
          <p:nvPr>
            <p:ph idx="1"/>
          </p:nvPr>
        </p:nvSpPr>
        <p:spPr>
          <a:xfrm>
            <a:off x="457200" y="609600"/>
            <a:ext cx="8229600" cy="5516563"/>
          </a:xfrm>
        </p:spPr>
        <p:txBody>
          <a:bodyPr/>
          <a:lstStyle/>
          <a:p>
            <a:pPr indent="0" eaLnBrk="1" hangingPunct="1">
              <a:lnSpc>
                <a:spcPct val="80000"/>
              </a:lnSpc>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The significance of a title such as </a:t>
            </a:r>
            <a:r>
              <a:rPr lang="en-US" altLang="en-US" sz="3700" i="1">
                <a:ea typeface="ＭＳ Ｐゴシック" panose="020B0600070205080204" pitchFamily="34" charset="-128"/>
                <a:cs typeface="Geneva" panose="020B0503030404040204" pitchFamily="34" charset="0"/>
              </a:rPr>
              <a:t>The Adventures of Huckleberry Finn</a:t>
            </a:r>
            <a:r>
              <a:rPr lang="en-US" altLang="en-US" sz="3700">
                <a:ea typeface="ＭＳ Ｐゴシック" panose="020B0600070205080204" pitchFamily="34" charset="-128"/>
                <a:cs typeface="Geneva" panose="020B0503030404040204" pitchFamily="34" charset="0"/>
              </a:rPr>
              <a:t> is so easy to discover.  However, in other works (for example, </a:t>
            </a:r>
            <a:r>
              <a:rPr lang="en-US" altLang="en-US" sz="3700" i="1">
                <a:ea typeface="ＭＳ Ｐゴシック" panose="020B0600070205080204" pitchFamily="34" charset="-128"/>
                <a:cs typeface="Geneva" panose="020B0503030404040204" pitchFamily="34" charset="0"/>
              </a:rPr>
              <a:t>Measure for Measure</a:t>
            </a:r>
            <a:r>
              <a:rPr lang="en-US" altLang="en-US" sz="3700">
                <a:ea typeface="ＭＳ Ｐゴシック" panose="020B0600070205080204" pitchFamily="34" charset="-128"/>
                <a:cs typeface="Geneva" panose="020B0503030404040204" pitchFamily="34" charset="0"/>
              </a:rPr>
              <a:t>) the full significance of the title becomes apparent to the reader only gradually.  Choose two works and show how the significance of their respective titles is developed through the authors</a:t>
            </a:r>
            <a:r>
              <a:rPr lang="ja-JP" altLang="en-US" sz="3700">
                <a:ea typeface="ＭＳ Ｐゴシック" panose="020B0600070205080204" pitchFamily="34" charset="-128"/>
                <a:cs typeface="Geneva" panose="020B0503030404040204" pitchFamily="34" charset="0"/>
              </a:rPr>
              <a:t>’</a:t>
            </a:r>
            <a:r>
              <a:rPr lang="en-US" altLang="ja-JP" sz="3700">
                <a:ea typeface="ＭＳ Ｐゴシック" panose="020B0600070205080204" pitchFamily="34" charset="-128"/>
                <a:cs typeface="Geneva" panose="020B0503030404040204" pitchFamily="34" charset="0"/>
              </a:rPr>
              <a:t> use of devices such as contrast, repetition, allusion, and point of view. (1971)</a:t>
            </a:r>
            <a:endParaRPr lang="en-US" altLang="en-US" sz="3700">
              <a:ea typeface="ＭＳ Ｐゴシック" panose="020B0600070205080204" pitchFamily="34" charset="-128"/>
              <a:cs typeface="Geneva" panose="020B0503030404040204"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4994" name="Content Placeholder 2">
            <a:extLst>
              <a:ext uri="{FF2B5EF4-FFF2-40B4-BE49-F238E27FC236}">
                <a16:creationId xmlns:a16="http://schemas.microsoft.com/office/drawing/2014/main" id="{1639D6E1-2BC4-85B3-FE2E-06899FA7DD55}"/>
              </a:ext>
            </a:extLst>
          </p:cNvPr>
          <p:cNvSpPr>
            <a:spLocks noGrp="1"/>
          </p:cNvSpPr>
          <p:nvPr>
            <p:ph idx="1"/>
          </p:nvPr>
        </p:nvSpPr>
        <p:spPr>
          <a:xfrm>
            <a:off x="457200" y="609600"/>
            <a:ext cx="8382000" cy="5516563"/>
          </a:xfrm>
        </p:spPr>
        <p:txBody>
          <a:bodyPr/>
          <a:lstStyle/>
          <a:p>
            <a:pPr indent="0" eaLnBrk="1" hangingPunct="1">
              <a:buFont typeface="Arial" panose="020B0604020202020204" pitchFamily="34" charset="0"/>
              <a:buNone/>
            </a:pPr>
            <a:r>
              <a:rPr lang="en-US" altLang="en-US" sz="4000">
                <a:ea typeface="ＭＳ Ｐゴシック" panose="020B0600070205080204" pitchFamily="34" charset="-128"/>
                <a:cs typeface="Geneva" panose="020B0503030404040204" pitchFamily="34" charset="0"/>
              </a:rPr>
              <a:t>Choose a work of recognized literary merit in which a specific inanimate object (e.g. a seashell, a painting, a handkerchief) is important, and write an essay in which you show how two or three of the purposes the object serves are related to one another. Do not merely summarize the plot.</a:t>
            </a:r>
          </a:p>
          <a:p>
            <a:pPr indent="0" eaLnBrk="1" hangingPunct="1">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(1970 also)</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6018" name="Content Placeholder 2">
            <a:extLst>
              <a:ext uri="{FF2B5EF4-FFF2-40B4-BE49-F238E27FC236}">
                <a16:creationId xmlns:a16="http://schemas.microsoft.com/office/drawing/2014/main" id="{B117520F-564B-4D2B-574F-292359D42FB3}"/>
              </a:ext>
            </a:extLst>
          </p:cNvPr>
          <p:cNvSpPr>
            <a:spLocks noGrp="1"/>
          </p:cNvSpPr>
          <p:nvPr>
            <p:ph idx="1"/>
          </p:nvPr>
        </p:nvSpPr>
        <p:spPr>
          <a:xfrm>
            <a:off x="457200" y="609600"/>
            <a:ext cx="8229600" cy="5516563"/>
          </a:xfrm>
        </p:spPr>
        <p:txBody>
          <a:bodyPr/>
          <a:lstStyle/>
          <a:p>
            <a:pPr indent="0" eaLnBrk="1" hangingPunct="1">
              <a:buFont typeface="Arial" panose="020B0604020202020204" pitchFamily="34" charset="0"/>
              <a:buNone/>
            </a:pPr>
            <a:r>
              <a:rPr lang="en-US" altLang="en-US" sz="3700">
                <a:ea typeface="ＭＳ Ｐゴシック" panose="020B0600070205080204" pitchFamily="34" charset="-128"/>
                <a:cs typeface="Geneva" panose="020B0503030404040204" pitchFamily="34" charset="0"/>
              </a:rPr>
              <a:t>Choose a character from a novel or play of recognized literary merit and write an essay in which you (a) briefly describe the standards of the fictional society in which the character exists and (b) show how the character is affected by and responds to those standards.  In your essay do not merely summarize the plot. (1970)</a:t>
            </a:r>
            <a:endParaRPr lang="en-US" altLang="en-US" sz="4100">
              <a:ea typeface="ＭＳ Ｐゴシック" panose="020B0600070205080204" pitchFamily="34" charset="-128"/>
              <a:cs typeface="Geneva" panose="020B050303040404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84A77C00-5AD7-7346-FCFE-606C0D48D45D}"/>
              </a:ext>
            </a:extLst>
          </p:cNvPr>
          <p:cNvSpPr>
            <a:spLocks noGrp="1"/>
          </p:cNvSpPr>
          <p:nvPr>
            <p:ph idx="1"/>
          </p:nvPr>
        </p:nvSpPr>
        <p:spPr>
          <a:xfrm>
            <a:off x="609600" y="503238"/>
            <a:ext cx="8382000" cy="5821362"/>
          </a:xfrm>
        </p:spPr>
        <p:txBody>
          <a:bodyPr/>
          <a:lstStyle/>
          <a:p>
            <a:pPr marL="0" marR="0" indent="0">
              <a:spcBef>
                <a:spcPts val="0"/>
              </a:spcBef>
              <a:spcAft>
                <a:spcPts val="0"/>
              </a:spcAft>
              <a:buNone/>
            </a:pPr>
            <a:r>
              <a:rPr lang="en-US" dirty="0">
                <a:ea typeface="ＭＳ Ｐゴシック" panose="020B0600070205080204" pitchFamily="34" charset="-128"/>
              </a:rPr>
              <a:t>In many works of literature, characters choose to reinvent themselves for significant reasons. They may wish to separate from a previous identity, gain access to a different community, disguise themselves from hostile forces, or express a more authentic sense of self.</a:t>
            </a:r>
          </a:p>
          <a:p>
            <a:pPr marL="0" marR="0" indent="0">
              <a:spcBef>
                <a:spcPts val="0"/>
              </a:spcBef>
              <a:spcAft>
                <a:spcPts val="0"/>
              </a:spcAft>
              <a:buNone/>
            </a:pPr>
            <a:r>
              <a:rPr lang="en-US" dirty="0">
                <a:ea typeface="ＭＳ Ｐゴシック" panose="020B0600070205080204" pitchFamily="34" charset="-128"/>
              </a:rPr>
              <a:t>	Either from your own reading or from the following list, choose a work of fiction in which a character intentionally creates a new identity. Then, in a well-written essay, analyze how the character’s reinvention contributes to an interpretation of the work as a whole. </a:t>
            </a:r>
            <a:r>
              <a:rPr lang="en-US" sz="2800" dirty="0">
                <a:ea typeface="ＭＳ Ｐゴシック" panose="020B0600070205080204" pitchFamily="34" charset="-128"/>
              </a:rPr>
              <a:t>(2023, Set 1) </a:t>
            </a:r>
            <a:endParaRPr lang="en-US" altLang="en-US" sz="2800" dirty="0">
              <a:ea typeface="ＭＳ Ｐゴシック" panose="020B0600070205080204" pitchFamily="34" charset="-128"/>
            </a:endParaRPr>
          </a:p>
        </p:txBody>
      </p:sp>
    </p:spTree>
    <p:extLst>
      <p:ext uri="{BB962C8B-B14F-4D97-AF65-F5344CB8AC3E}">
        <p14:creationId xmlns:p14="http://schemas.microsoft.com/office/powerpoint/2010/main" val="240239679"/>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84A77C00-5AD7-7346-FCFE-606C0D48D45D}"/>
              </a:ext>
            </a:extLst>
          </p:cNvPr>
          <p:cNvSpPr>
            <a:spLocks noGrp="1"/>
          </p:cNvSpPr>
          <p:nvPr>
            <p:ph idx="1"/>
          </p:nvPr>
        </p:nvSpPr>
        <p:spPr>
          <a:xfrm>
            <a:off x="304800" y="152400"/>
            <a:ext cx="8610600" cy="5821362"/>
          </a:xfrm>
        </p:spPr>
        <p:txBody>
          <a:bodyPr/>
          <a:lstStyle/>
          <a:p>
            <a:pPr marL="0" marR="0" indent="0">
              <a:buNone/>
            </a:pPr>
            <a:r>
              <a:rPr lang="en-US" sz="3000" dirty="0">
                <a:ea typeface="ＭＳ Ｐゴシック" panose="020B0600070205080204" pitchFamily="34" charset="-128"/>
              </a:rPr>
              <a:t>Many works of literature feature a rebel character who changes or disrupts the existing state of societal, familial, or political affairs in the text. They may break social norms, challenge long-held values, subvert expectations, or participate in other forms of resistance. The character’s motivation for this rebellious behavior is often complex.</a:t>
            </a:r>
          </a:p>
          <a:p>
            <a:pPr marL="0" marR="0" indent="0">
              <a:buNone/>
            </a:pPr>
            <a:r>
              <a:rPr lang="en-US" sz="3000" dirty="0">
                <a:ea typeface="ＭＳ Ｐゴシック" panose="020B0600070205080204" pitchFamily="34" charset="-128"/>
              </a:rPr>
              <a:t>	Either from your own reading or from the list below, choose a work of fiction in which a character changes or disrupts the existing state of societal, familial, or political affairs. Then, in a well-written essay, analyze how the complex motivation of the rebel contributes to an interpretation of the work as a whole. </a:t>
            </a:r>
            <a:r>
              <a:rPr lang="en-US" altLang="en-US" sz="2400" dirty="0">
                <a:ea typeface="ＭＳ Ｐゴシック" panose="020B0600070205080204" pitchFamily="34" charset="-128"/>
                <a:cs typeface="Geneva" panose="020B0503030404040204" pitchFamily="34" charset="0"/>
              </a:rPr>
              <a:t>(2023, Set 2)</a:t>
            </a: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Bookend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160</TotalTime>
  <Words>7025</Words>
  <Application>Microsoft Macintosh PowerPoint</Application>
  <PresentationFormat>On-screen Show (4:3)</PresentationFormat>
  <Paragraphs>133</Paragraphs>
  <Slides>79</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79</vt:i4>
      </vt:variant>
    </vt:vector>
  </HeadingPairs>
  <TitlesOfParts>
    <vt:vector size="85" baseType="lpstr">
      <vt:lpstr>ＭＳ Ｐゴシック</vt:lpstr>
      <vt:lpstr>Arial</vt:lpstr>
      <vt:lpstr>Arial Black</vt:lpstr>
      <vt:lpstr>Calibri</vt:lpstr>
      <vt:lpstr>ヒラギノ角ゴ Pro W3</vt:lpstr>
      <vt:lpstr>Bookends</vt:lpstr>
      <vt:lpstr>Advanced Placement® Literature Prompts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Placement Literature Prompts</dc:title>
  <dc:creator>Sandra Effinger</dc:creator>
  <cp:lastModifiedBy>Sandra Effinger</cp:lastModifiedBy>
  <cp:revision>31</cp:revision>
  <dcterms:created xsi:type="dcterms:W3CDTF">2011-03-25T06:43:30Z</dcterms:created>
  <dcterms:modified xsi:type="dcterms:W3CDTF">2026-05-09T04:30:27Z</dcterms:modified>
</cp:coreProperties>
</file>